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57" r:id="rId4"/>
    <p:sldId id="261" r:id="rId5"/>
    <p:sldId id="258" r:id="rId6"/>
    <p:sldId id="259"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78"/>
  </p:normalViewPr>
  <p:slideViewPr>
    <p:cSldViewPr snapToGrid="0" snapToObjects="1">
      <p:cViewPr varScale="1">
        <p:scale>
          <a:sx n="113" d="100"/>
          <a:sy n="113"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12F62-5FD2-7A4A-B9B9-0FE2F31F3F51}"/>
              </a:ext>
            </a:extLst>
          </p:cNvPr>
          <p:cNvSpPr>
            <a:spLocks noGrp="1"/>
          </p:cNvSpPr>
          <p:nvPr>
            <p:ph type="ctrTitle"/>
          </p:nvPr>
        </p:nvSpPr>
        <p:spPr/>
        <p:txBody>
          <a:bodyPr/>
          <a:lstStyle/>
          <a:p>
            <a:r>
              <a:rPr kumimoji="1" lang="zh-TW" altLang="en-US" dirty="0"/>
              <a:t>第二組</a:t>
            </a:r>
            <a:r>
              <a:rPr kumimoji="1" lang="en-US" altLang="zh-TW" dirty="0"/>
              <a:t>Final Project</a:t>
            </a:r>
            <a:endParaRPr kumimoji="1" lang="zh-TW" altLang="en-US" dirty="0"/>
          </a:p>
        </p:txBody>
      </p:sp>
      <p:sp>
        <p:nvSpPr>
          <p:cNvPr id="3" name="副標題 2">
            <a:extLst>
              <a:ext uri="{FF2B5EF4-FFF2-40B4-BE49-F238E27FC236}">
                <a16:creationId xmlns:a16="http://schemas.microsoft.com/office/drawing/2014/main" id="{700A815B-DFE5-994C-AABC-3A93DE0B2E32}"/>
              </a:ext>
            </a:extLst>
          </p:cNvPr>
          <p:cNvSpPr>
            <a:spLocks noGrp="1"/>
          </p:cNvSpPr>
          <p:nvPr>
            <p:ph type="subTitle" idx="1"/>
          </p:nvPr>
        </p:nvSpPr>
        <p:spPr/>
        <p:txBody>
          <a:bodyPr>
            <a:normAutofit lnSpcReduction="10000"/>
          </a:bodyPr>
          <a:lstStyle/>
          <a:p>
            <a:pPr algn="r"/>
            <a:r>
              <a:rPr kumimoji="1" lang="zh-TW" altLang="en-US" dirty="0"/>
              <a:t>通訊四 夏子聰</a:t>
            </a:r>
            <a:endParaRPr kumimoji="1" lang="en-US" altLang="zh-TW" dirty="0"/>
          </a:p>
          <a:p>
            <a:pPr algn="r"/>
            <a:r>
              <a:rPr kumimoji="1" lang="zh-TW" altLang="en-US" dirty="0"/>
              <a:t>通訊四 陳皇隆</a:t>
            </a:r>
            <a:endParaRPr kumimoji="1" lang="en-US" altLang="zh-TW" dirty="0"/>
          </a:p>
          <a:p>
            <a:pPr algn="r"/>
            <a:r>
              <a:rPr kumimoji="1" lang="zh-TW" altLang="en-US" dirty="0"/>
              <a:t>通訊三 蔡惟綸</a:t>
            </a:r>
          </a:p>
        </p:txBody>
      </p:sp>
    </p:spTree>
    <p:extLst>
      <p:ext uri="{BB962C8B-B14F-4D97-AF65-F5344CB8AC3E}">
        <p14:creationId xmlns:p14="http://schemas.microsoft.com/office/powerpoint/2010/main" val="1598813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2A579-2046-584A-A3C1-9800C5C6849D}"/>
              </a:ext>
            </a:extLst>
          </p:cNvPr>
          <p:cNvSpPr>
            <a:spLocks noGrp="1"/>
          </p:cNvSpPr>
          <p:nvPr>
            <p:ph type="title"/>
          </p:nvPr>
        </p:nvSpPr>
        <p:spPr/>
        <p:txBody>
          <a:bodyPr/>
          <a:lstStyle/>
          <a:p>
            <a:pPr algn="l"/>
            <a:r>
              <a:rPr kumimoji="1" lang="en-US" altLang="zh-TW" dirty="0"/>
              <a:t>Gun_NUC140</a:t>
            </a:r>
            <a:endParaRPr kumimoji="1" lang="zh-TW" altLang="en-US" dirty="0"/>
          </a:p>
        </p:txBody>
      </p:sp>
      <p:sp>
        <p:nvSpPr>
          <p:cNvPr id="3" name="內容版面配置區 2">
            <a:extLst>
              <a:ext uri="{FF2B5EF4-FFF2-40B4-BE49-F238E27FC236}">
                <a16:creationId xmlns:a16="http://schemas.microsoft.com/office/drawing/2014/main" id="{1E135D1E-7190-F44B-AEC2-E0075DE84EF1}"/>
              </a:ext>
            </a:extLst>
          </p:cNvPr>
          <p:cNvSpPr>
            <a:spLocks noGrp="1"/>
          </p:cNvSpPr>
          <p:nvPr>
            <p:ph idx="1"/>
          </p:nvPr>
        </p:nvSpPr>
        <p:spPr>
          <a:xfrm>
            <a:off x="1295401" y="2556932"/>
            <a:ext cx="6388915" cy="3318936"/>
          </a:xfrm>
        </p:spPr>
        <p:txBody>
          <a:bodyPr/>
          <a:lstStyle/>
          <a:p>
            <a:r>
              <a:rPr kumimoji="1" lang="en-US" altLang="zh-TW" dirty="0"/>
              <a:t>NUC140</a:t>
            </a:r>
            <a:r>
              <a:rPr kumimoji="1" lang="zh-TW" altLang="en-US" dirty="0"/>
              <a:t>用杜邦線連接</a:t>
            </a:r>
            <a:r>
              <a:rPr kumimoji="1" lang="en-US" altLang="zh-TW" dirty="0"/>
              <a:t>ESP32</a:t>
            </a:r>
            <a:r>
              <a:rPr kumimoji="1" lang="zh-TW" altLang="en-US" dirty="0"/>
              <a:t>，若</a:t>
            </a:r>
            <a:r>
              <a:rPr kumimoji="1" lang="en-US" altLang="zh-TW" dirty="0"/>
              <a:t>ESP32</a:t>
            </a:r>
            <a:r>
              <a:rPr kumimoji="1" lang="zh-TW" altLang="en-US" dirty="0"/>
              <a:t>改變連接腳位之電位，則觸發</a:t>
            </a:r>
            <a:r>
              <a:rPr kumimoji="1" lang="en-US" altLang="zh-TW" dirty="0"/>
              <a:t>NUC140 GPIO</a:t>
            </a:r>
            <a:r>
              <a:rPr kumimoji="1" lang="zh-TW" altLang="en-US" dirty="0"/>
              <a:t>中斷，並在中斷中用</a:t>
            </a:r>
            <a:r>
              <a:rPr kumimoji="1" lang="en-US" altLang="zh-TW" dirty="0"/>
              <a:t>PWM</a:t>
            </a:r>
            <a:r>
              <a:rPr kumimoji="1" lang="zh-TW" altLang="en-US" dirty="0"/>
              <a:t>來輸出電壓制馬達。</a:t>
            </a:r>
          </a:p>
        </p:txBody>
      </p:sp>
      <p:pic>
        <p:nvPicPr>
          <p:cNvPr id="5" name="圖片 4">
            <a:extLst>
              <a:ext uri="{FF2B5EF4-FFF2-40B4-BE49-F238E27FC236}">
                <a16:creationId xmlns:a16="http://schemas.microsoft.com/office/drawing/2014/main" id="{318C3636-2866-4732-AF0C-040F247C85E5}"/>
              </a:ext>
            </a:extLst>
          </p:cNvPr>
          <p:cNvPicPr>
            <a:picLocks noChangeAspect="1"/>
          </p:cNvPicPr>
          <p:nvPr/>
        </p:nvPicPr>
        <p:blipFill>
          <a:blip r:embed="rId2"/>
          <a:stretch>
            <a:fillRect/>
          </a:stretch>
        </p:blipFill>
        <p:spPr>
          <a:xfrm>
            <a:off x="7875842" y="486562"/>
            <a:ext cx="4294183" cy="5884876"/>
          </a:xfrm>
          <a:prstGeom prst="rect">
            <a:avLst/>
          </a:prstGeom>
        </p:spPr>
      </p:pic>
    </p:spTree>
    <p:extLst>
      <p:ext uri="{BB962C8B-B14F-4D97-AF65-F5344CB8AC3E}">
        <p14:creationId xmlns:p14="http://schemas.microsoft.com/office/powerpoint/2010/main" val="381320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2A579-2046-584A-A3C1-9800C5C6849D}"/>
              </a:ext>
            </a:extLst>
          </p:cNvPr>
          <p:cNvSpPr>
            <a:spLocks noGrp="1"/>
          </p:cNvSpPr>
          <p:nvPr>
            <p:ph type="title"/>
          </p:nvPr>
        </p:nvSpPr>
        <p:spPr/>
        <p:txBody>
          <a:bodyPr/>
          <a:lstStyle/>
          <a:p>
            <a:pPr algn="l"/>
            <a:r>
              <a:rPr kumimoji="1" lang="en-US" altLang="zh-TW" dirty="0" err="1"/>
              <a:t>BLE_Client_car</a:t>
            </a:r>
            <a:endParaRPr kumimoji="1" lang="zh-TW" altLang="en-US" dirty="0"/>
          </a:p>
        </p:txBody>
      </p:sp>
      <p:sp>
        <p:nvSpPr>
          <p:cNvPr id="3" name="內容版面配置區 2">
            <a:extLst>
              <a:ext uri="{FF2B5EF4-FFF2-40B4-BE49-F238E27FC236}">
                <a16:creationId xmlns:a16="http://schemas.microsoft.com/office/drawing/2014/main" id="{1E135D1E-7190-F44B-AEC2-E0075DE84EF1}"/>
              </a:ext>
            </a:extLst>
          </p:cNvPr>
          <p:cNvSpPr>
            <a:spLocks noGrp="1"/>
          </p:cNvSpPr>
          <p:nvPr>
            <p:ph idx="1"/>
          </p:nvPr>
        </p:nvSpPr>
        <p:spPr/>
        <p:txBody>
          <a:bodyPr/>
          <a:lstStyle/>
          <a:p>
            <a:r>
              <a:rPr kumimoji="1" lang="zh-TW" altLang="en-US" dirty="0"/>
              <a:t>建立藍芽連線函式</a:t>
            </a:r>
          </a:p>
        </p:txBody>
      </p:sp>
      <p:pic>
        <p:nvPicPr>
          <p:cNvPr id="5" name="圖片 4">
            <a:extLst>
              <a:ext uri="{FF2B5EF4-FFF2-40B4-BE49-F238E27FC236}">
                <a16:creationId xmlns:a16="http://schemas.microsoft.com/office/drawing/2014/main" id="{4FD8DB6A-7DAB-43C5-88D3-E3A9AA1E086B}"/>
              </a:ext>
            </a:extLst>
          </p:cNvPr>
          <p:cNvPicPr>
            <a:picLocks noChangeAspect="1"/>
          </p:cNvPicPr>
          <p:nvPr/>
        </p:nvPicPr>
        <p:blipFill>
          <a:blip r:embed="rId2"/>
          <a:stretch>
            <a:fillRect/>
          </a:stretch>
        </p:blipFill>
        <p:spPr>
          <a:xfrm>
            <a:off x="2160430" y="3280096"/>
            <a:ext cx="7871140" cy="2241652"/>
          </a:xfrm>
          <a:prstGeom prst="rect">
            <a:avLst/>
          </a:prstGeom>
        </p:spPr>
      </p:pic>
    </p:spTree>
    <p:extLst>
      <p:ext uri="{BB962C8B-B14F-4D97-AF65-F5344CB8AC3E}">
        <p14:creationId xmlns:p14="http://schemas.microsoft.com/office/powerpoint/2010/main" val="285422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2A579-2046-584A-A3C1-9800C5C6849D}"/>
              </a:ext>
            </a:extLst>
          </p:cNvPr>
          <p:cNvSpPr>
            <a:spLocks noGrp="1"/>
          </p:cNvSpPr>
          <p:nvPr>
            <p:ph type="title"/>
          </p:nvPr>
        </p:nvSpPr>
        <p:spPr/>
        <p:txBody>
          <a:bodyPr/>
          <a:lstStyle/>
          <a:p>
            <a:pPr algn="l"/>
            <a:r>
              <a:rPr kumimoji="1" lang="en-US" altLang="zh-TW" dirty="0" err="1"/>
              <a:t>BLE_Client_car</a:t>
            </a:r>
            <a:endParaRPr kumimoji="1" lang="zh-TW" altLang="en-US" dirty="0"/>
          </a:p>
        </p:txBody>
      </p:sp>
      <p:sp>
        <p:nvSpPr>
          <p:cNvPr id="3" name="內容版面配置區 2">
            <a:extLst>
              <a:ext uri="{FF2B5EF4-FFF2-40B4-BE49-F238E27FC236}">
                <a16:creationId xmlns:a16="http://schemas.microsoft.com/office/drawing/2014/main" id="{1E135D1E-7190-F44B-AEC2-E0075DE84EF1}"/>
              </a:ext>
            </a:extLst>
          </p:cNvPr>
          <p:cNvSpPr>
            <a:spLocks noGrp="1"/>
          </p:cNvSpPr>
          <p:nvPr>
            <p:ph idx="1"/>
          </p:nvPr>
        </p:nvSpPr>
        <p:spPr>
          <a:xfrm>
            <a:off x="1295401" y="2556932"/>
            <a:ext cx="5273179" cy="3318936"/>
          </a:xfrm>
        </p:spPr>
        <p:txBody>
          <a:bodyPr/>
          <a:lstStyle/>
          <a:p>
            <a:r>
              <a:rPr kumimoji="1" lang="zh-TW" altLang="en-US" dirty="0"/>
              <a:t>若偵測到拉力感測器貝拉或從鍵盤輸入指令則改變接下來透過藍芽傳的值，若沒有則傳沒有接收到指令。</a:t>
            </a:r>
          </a:p>
        </p:txBody>
      </p:sp>
      <p:pic>
        <p:nvPicPr>
          <p:cNvPr id="5" name="圖片 4">
            <a:extLst>
              <a:ext uri="{FF2B5EF4-FFF2-40B4-BE49-F238E27FC236}">
                <a16:creationId xmlns:a16="http://schemas.microsoft.com/office/drawing/2014/main" id="{441AA106-F8ED-4F1F-8990-37961FFAFFC7}"/>
              </a:ext>
            </a:extLst>
          </p:cNvPr>
          <p:cNvPicPr>
            <a:picLocks noChangeAspect="1"/>
          </p:cNvPicPr>
          <p:nvPr/>
        </p:nvPicPr>
        <p:blipFill>
          <a:blip r:embed="rId2"/>
          <a:stretch>
            <a:fillRect/>
          </a:stretch>
        </p:blipFill>
        <p:spPr>
          <a:xfrm>
            <a:off x="6712235" y="505436"/>
            <a:ext cx="4964542" cy="5847127"/>
          </a:xfrm>
          <a:prstGeom prst="rect">
            <a:avLst/>
          </a:prstGeom>
        </p:spPr>
      </p:pic>
      <p:sp>
        <p:nvSpPr>
          <p:cNvPr id="6" name="矩形 5">
            <a:extLst>
              <a:ext uri="{FF2B5EF4-FFF2-40B4-BE49-F238E27FC236}">
                <a16:creationId xmlns:a16="http://schemas.microsoft.com/office/drawing/2014/main" id="{38A931A6-2EB1-40D9-B484-F63057A659B5}"/>
              </a:ext>
            </a:extLst>
          </p:cNvPr>
          <p:cNvSpPr/>
          <p:nvPr/>
        </p:nvSpPr>
        <p:spPr>
          <a:xfrm>
            <a:off x="6954473" y="771787"/>
            <a:ext cx="2281806" cy="5788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B1F18F03-37C8-440B-9300-0073B2450740}"/>
              </a:ext>
            </a:extLst>
          </p:cNvPr>
          <p:cNvCxnSpPr>
            <a:cxnSpLocks/>
            <a:endCxn id="6" idx="3"/>
          </p:cNvCxnSpPr>
          <p:nvPr/>
        </p:nvCxnSpPr>
        <p:spPr>
          <a:xfrm flipH="1">
            <a:off x="9236279" y="1061208"/>
            <a:ext cx="82637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4DF68F23-FAA9-422E-88BA-BA0E978918A7}"/>
              </a:ext>
            </a:extLst>
          </p:cNvPr>
          <p:cNvSpPr txBox="1"/>
          <p:nvPr/>
        </p:nvSpPr>
        <p:spPr>
          <a:xfrm>
            <a:off x="10062657" y="725458"/>
            <a:ext cx="1569660" cy="646331"/>
          </a:xfrm>
          <a:prstGeom prst="rect">
            <a:avLst/>
          </a:prstGeom>
          <a:noFill/>
        </p:spPr>
        <p:txBody>
          <a:bodyPr wrap="none" rtlCol="0">
            <a:spAutoFit/>
          </a:bodyPr>
          <a:lstStyle/>
          <a:p>
            <a:r>
              <a:rPr lang="zh-TW" altLang="en-US" dirty="0"/>
              <a:t>透過</a:t>
            </a:r>
            <a:r>
              <a:rPr lang="en-US" altLang="zh-TW" dirty="0"/>
              <a:t>serial port</a:t>
            </a:r>
          </a:p>
          <a:p>
            <a:r>
              <a:rPr lang="zh-TW" altLang="en-US" dirty="0"/>
              <a:t>讀取鍵盤輸入</a:t>
            </a:r>
          </a:p>
        </p:txBody>
      </p:sp>
      <p:sp>
        <p:nvSpPr>
          <p:cNvPr id="12" name="矩形 11">
            <a:extLst>
              <a:ext uri="{FF2B5EF4-FFF2-40B4-BE49-F238E27FC236}">
                <a16:creationId xmlns:a16="http://schemas.microsoft.com/office/drawing/2014/main" id="{427BAC76-61D3-496A-A4D9-06548E477EBE}"/>
              </a:ext>
            </a:extLst>
          </p:cNvPr>
          <p:cNvSpPr/>
          <p:nvPr/>
        </p:nvSpPr>
        <p:spPr>
          <a:xfrm>
            <a:off x="7054226" y="1717705"/>
            <a:ext cx="1628301" cy="109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280E52A0-4A6E-4394-BEB8-B903B21CACC1}"/>
              </a:ext>
            </a:extLst>
          </p:cNvPr>
          <p:cNvCxnSpPr>
            <a:cxnSpLocks/>
          </p:cNvCxnSpPr>
          <p:nvPr/>
        </p:nvCxnSpPr>
        <p:spPr>
          <a:xfrm flipH="1">
            <a:off x="8692393" y="1785098"/>
            <a:ext cx="13702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FBB9DA21-767F-4B92-A7DB-A9D0B48AF090}"/>
              </a:ext>
            </a:extLst>
          </p:cNvPr>
          <p:cNvSpPr txBox="1"/>
          <p:nvPr/>
        </p:nvSpPr>
        <p:spPr>
          <a:xfrm>
            <a:off x="10090375" y="1522355"/>
            <a:ext cx="1338828" cy="369332"/>
          </a:xfrm>
          <a:prstGeom prst="rect">
            <a:avLst/>
          </a:prstGeom>
          <a:noFill/>
        </p:spPr>
        <p:txBody>
          <a:bodyPr wrap="none" rtlCol="0">
            <a:spAutoFit/>
          </a:bodyPr>
          <a:lstStyle/>
          <a:p>
            <a:r>
              <a:rPr lang="zh-TW" altLang="en-US" dirty="0"/>
              <a:t>欲傳送的值</a:t>
            </a:r>
          </a:p>
        </p:txBody>
      </p:sp>
      <p:sp>
        <p:nvSpPr>
          <p:cNvPr id="21" name="矩形 20">
            <a:extLst>
              <a:ext uri="{FF2B5EF4-FFF2-40B4-BE49-F238E27FC236}">
                <a16:creationId xmlns:a16="http://schemas.microsoft.com/office/drawing/2014/main" id="{61AD956E-D37F-4261-A9B9-FC008CB95776}"/>
              </a:ext>
            </a:extLst>
          </p:cNvPr>
          <p:cNvSpPr/>
          <p:nvPr/>
        </p:nvSpPr>
        <p:spPr>
          <a:xfrm>
            <a:off x="7426295" y="1971403"/>
            <a:ext cx="931492" cy="132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單箭頭接點 21">
            <a:extLst>
              <a:ext uri="{FF2B5EF4-FFF2-40B4-BE49-F238E27FC236}">
                <a16:creationId xmlns:a16="http://schemas.microsoft.com/office/drawing/2014/main" id="{D23ABD57-C9C6-401B-8160-28E378165924}"/>
              </a:ext>
            </a:extLst>
          </p:cNvPr>
          <p:cNvCxnSpPr>
            <a:cxnSpLocks/>
          </p:cNvCxnSpPr>
          <p:nvPr/>
        </p:nvCxnSpPr>
        <p:spPr>
          <a:xfrm flipH="1">
            <a:off x="8357787" y="2037668"/>
            <a:ext cx="170487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C5FA9CB8-2529-4BF8-937B-B305176F93FB}"/>
              </a:ext>
            </a:extLst>
          </p:cNvPr>
          <p:cNvSpPr txBox="1"/>
          <p:nvPr/>
        </p:nvSpPr>
        <p:spPr>
          <a:xfrm>
            <a:off x="10090375" y="1877614"/>
            <a:ext cx="1338828" cy="923330"/>
          </a:xfrm>
          <a:prstGeom prst="rect">
            <a:avLst/>
          </a:prstGeom>
          <a:noFill/>
        </p:spPr>
        <p:txBody>
          <a:bodyPr wrap="none" rtlCol="0">
            <a:spAutoFit/>
          </a:bodyPr>
          <a:lstStyle/>
          <a:p>
            <a:r>
              <a:rPr lang="zh-TW" altLang="en-US" dirty="0"/>
              <a:t>拉力感測器</a:t>
            </a:r>
            <a:endParaRPr lang="en-US" altLang="zh-TW" dirty="0"/>
          </a:p>
          <a:p>
            <a:r>
              <a:rPr lang="zh-TW" altLang="en-US" dirty="0"/>
              <a:t>的值代表被</a:t>
            </a:r>
            <a:endParaRPr lang="en-US" altLang="zh-TW" dirty="0"/>
          </a:p>
          <a:p>
            <a:r>
              <a:rPr lang="zh-TW" altLang="en-US" dirty="0"/>
              <a:t>拉的狀態</a:t>
            </a:r>
          </a:p>
        </p:txBody>
      </p:sp>
      <p:sp>
        <p:nvSpPr>
          <p:cNvPr id="26" name="矩形 25">
            <a:extLst>
              <a:ext uri="{FF2B5EF4-FFF2-40B4-BE49-F238E27FC236}">
                <a16:creationId xmlns:a16="http://schemas.microsoft.com/office/drawing/2014/main" id="{AE1A69BC-C2B1-4F61-9A3F-B09ADC018676}"/>
              </a:ext>
            </a:extLst>
          </p:cNvPr>
          <p:cNvSpPr/>
          <p:nvPr/>
        </p:nvSpPr>
        <p:spPr>
          <a:xfrm>
            <a:off x="6934583" y="5029373"/>
            <a:ext cx="4697734" cy="132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單箭頭接點 26">
            <a:extLst>
              <a:ext uri="{FF2B5EF4-FFF2-40B4-BE49-F238E27FC236}">
                <a16:creationId xmlns:a16="http://schemas.microsoft.com/office/drawing/2014/main" id="{AB04B361-49F3-468C-9221-CCBEC10989C3}"/>
              </a:ext>
            </a:extLst>
          </p:cNvPr>
          <p:cNvCxnSpPr>
            <a:cxnSpLocks/>
          </p:cNvCxnSpPr>
          <p:nvPr/>
        </p:nvCxnSpPr>
        <p:spPr>
          <a:xfrm flipH="1" flipV="1">
            <a:off x="10408778" y="4751462"/>
            <a:ext cx="1" cy="277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20698796-3CA8-4087-AA92-FB4212A49A5B}"/>
              </a:ext>
            </a:extLst>
          </p:cNvPr>
          <p:cNvSpPr txBox="1"/>
          <p:nvPr/>
        </p:nvSpPr>
        <p:spPr>
          <a:xfrm>
            <a:off x="9805136" y="4382261"/>
            <a:ext cx="1909305" cy="369332"/>
          </a:xfrm>
          <a:prstGeom prst="rect">
            <a:avLst/>
          </a:prstGeom>
          <a:noFill/>
        </p:spPr>
        <p:txBody>
          <a:bodyPr wrap="none" rtlCol="0">
            <a:spAutoFit/>
          </a:bodyPr>
          <a:lstStyle/>
          <a:p>
            <a:r>
              <a:rPr lang="zh-TW" altLang="en-US" dirty="0"/>
              <a:t>傳送值到</a:t>
            </a:r>
            <a:r>
              <a:rPr lang="en-US" altLang="zh-TW" dirty="0"/>
              <a:t>Server</a:t>
            </a:r>
            <a:r>
              <a:rPr lang="zh-TW" altLang="en-US" dirty="0"/>
              <a:t>端</a:t>
            </a:r>
            <a:endParaRPr lang="en-US" altLang="zh-TW" dirty="0"/>
          </a:p>
        </p:txBody>
      </p:sp>
    </p:spTree>
    <p:extLst>
      <p:ext uri="{BB962C8B-B14F-4D97-AF65-F5344CB8AC3E}">
        <p14:creationId xmlns:p14="http://schemas.microsoft.com/office/powerpoint/2010/main" val="204321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2A579-2046-584A-A3C1-9800C5C6849D}"/>
              </a:ext>
            </a:extLst>
          </p:cNvPr>
          <p:cNvSpPr>
            <a:spLocks noGrp="1"/>
          </p:cNvSpPr>
          <p:nvPr>
            <p:ph type="title"/>
          </p:nvPr>
        </p:nvSpPr>
        <p:spPr/>
        <p:txBody>
          <a:bodyPr/>
          <a:lstStyle/>
          <a:p>
            <a:pPr algn="l"/>
            <a:r>
              <a:rPr kumimoji="1" lang="en-US" altLang="zh-TW" dirty="0" err="1"/>
              <a:t>BLE_Server_car</a:t>
            </a:r>
            <a:endParaRPr kumimoji="1" lang="zh-TW" altLang="en-US" dirty="0"/>
          </a:p>
        </p:txBody>
      </p:sp>
      <p:sp>
        <p:nvSpPr>
          <p:cNvPr id="3" name="內容版面配置區 2">
            <a:extLst>
              <a:ext uri="{FF2B5EF4-FFF2-40B4-BE49-F238E27FC236}">
                <a16:creationId xmlns:a16="http://schemas.microsoft.com/office/drawing/2014/main" id="{1E135D1E-7190-F44B-AEC2-E0075DE84EF1}"/>
              </a:ext>
            </a:extLst>
          </p:cNvPr>
          <p:cNvSpPr>
            <a:spLocks noGrp="1"/>
          </p:cNvSpPr>
          <p:nvPr>
            <p:ph idx="1"/>
          </p:nvPr>
        </p:nvSpPr>
        <p:spPr>
          <a:xfrm>
            <a:off x="1295401" y="2556932"/>
            <a:ext cx="4358779" cy="3318936"/>
          </a:xfrm>
        </p:spPr>
        <p:txBody>
          <a:bodyPr/>
          <a:lstStyle/>
          <a:p>
            <a:r>
              <a:rPr kumimoji="1" lang="zh-TW" altLang="en-US" dirty="0"/>
              <a:t>輸出電為腳位設定及建立藍芽連線</a:t>
            </a:r>
          </a:p>
        </p:txBody>
      </p:sp>
      <p:pic>
        <p:nvPicPr>
          <p:cNvPr id="5" name="圖片 4">
            <a:extLst>
              <a:ext uri="{FF2B5EF4-FFF2-40B4-BE49-F238E27FC236}">
                <a16:creationId xmlns:a16="http://schemas.microsoft.com/office/drawing/2014/main" id="{B2EF80AC-8BA2-4479-BD37-3F064E35CC16}"/>
              </a:ext>
            </a:extLst>
          </p:cNvPr>
          <p:cNvPicPr>
            <a:picLocks noChangeAspect="1"/>
          </p:cNvPicPr>
          <p:nvPr/>
        </p:nvPicPr>
        <p:blipFill>
          <a:blip r:embed="rId2"/>
          <a:stretch>
            <a:fillRect/>
          </a:stretch>
        </p:blipFill>
        <p:spPr>
          <a:xfrm>
            <a:off x="5730685" y="1634065"/>
            <a:ext cx="5915025" cy="3838575"/>
          </a:xfrm>
          <a:prstGeom prst="rect">
            <a:avLst/>
          </a:prstGeom>
        </p:spPr>
      </p:pic>
    </p:spTree>
    <p:extLst>
      <p:ext uri="{BB962C8B-B14F-4D97-AF65-F5344CB8AC3E}">
        <p14:creationId xmlns:p14="http://schemas.microsoft.com/office/powerpoint/2010/main" val="1646696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2A579-2046-584A-A3C1-9800C5C6849D}"/>
              </a:ext>
            </a:extLst>
          </p:cNvPr>
          <p:cNvSpPr>
            <a:spLocks noGrp="1"/>
          </p:cNvSpPr>
          <p:nvPr>
            <p:ph type="title"/>
          </p:nvPr>
        </p:nvSpPr>
        <p:spPr/>
        <p:txBody>
          <a:bodyPr/>
          <a:lstStyle/>
          <a:p>
            <a:pPr algn="l"/>
            <a:r>
              <a:rPr kumimoji="1" lang="en-US" altLang="zh-TW" dirty="0" err="1"/>
              <a:t>BLE_Server_car</a:t>
            </a:r>
            <a:endParaRPr kumimoji="1" lang="zh-TW" altLang="en-US" dirty="0"/>
          </a:p>
        </p:txBody>
      </p:sp>
      <p:sp>
        <p:nvSpPr>
          <p:cNvPr id="3" name="內容版面配置區 2">
            <a:extLst>
              <a:ext uri="{FF2B5EF4-FFF2-40B4-BE49-F238E27FC236}">
                <a16:creationId xmlns:a16="http://schemas.microsoft.com/office/drawing/2014/main" id="{1E135D1E-7190-F44B-AEC2-E0075DE84EF1}"/>
              </a:ext>
            </a:extLst>
          </p:cNvPr>
          <p:cNvSpPr>
            <a:spLocks noGrp="1"/>
          </p:cNvSpPr>
          <p:nvPr>
            <p:ph idx="1"/>
          </p:nvPr>
        </p:nvSpPr>
        <p:spPr>
          <a:xfrm>
            <a:off x="1295401" y="2556932"/>
            <a:ext cx="3863828" cy="3318936"/>
          </a:xfrm>
        </p:spPr>
        <p:txBody>
          <a:bodyPr/>
          <a:lstStyle/>
          <a:p>
            <a:r>
              <a:rPr kumimoji="1" lang="zh-TW" altLang="en-US" dirty="0"/>
              <a:t>建立藍芽連線</a:t>
            </a:r>
          </a:p>
        </p:txBody>
      </p:sp>
      <p:pic>
        <p:nvPicPr>
          <p:cNvPr id="5" name="圖片 4">
            <a:extLst>
              <a:ext uri="{FF2B5EF4-FFF2-40B4-BE49-F238E27FC236}">
                <a16:creationId xmlns:a16="http://schemas.microsoft.com/office/drawing/2014/main" id="{2AE5FEA9-05E5-4912-99AD-C934D37FCFF0}"/>
              </a:ext>
            </a:extLst>
          </p:cNvPr>
          <p:cNvPicPr>
            <a:picLocks noChangeAspect="1"/>
          </p:cNvPicPr>
          <p:nvPr/>
        </p:nvPicPr>
        <p:blipFill>
          <a:blip r:embed="rId2"/>
          <a:stretch>
            <a:fillRect/>
          </a:stretch>
        </p:blipFill>
        <p:spPr>
          <a:xfrm>
            <a:off x="5330798" y="1786855"/>
            <a:ext cx="6038908" cy="3439271"/>
          </a:xfrm>
          <a:prstGeom prst="rect">
            <a:avLst/>
          </a:prstGeom>
        </p:spPr>
      </p:pic>
    </p:spTree>
    <p:extLst>
      <p:ext uri="{BB962C8B-B14F-4D97-AF65-F5344CB8AC3E}">
        <p14:creationId xmlns:p14="http://schemas.microsoft.com/office/powerpoint/2010/main" val="2789764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A347D-46EA-45F8-992D-4024CD1A56F9}"/>
              </a:ext>
            </a:extLst>
          </p:cNvPr>
          <p:cNvSpPr>
            <a:spLocks noGrp="1"/>
          </p:cNvSpPr>
          <p:nvPr>
            <p:ph type="title"/>
          </p:nvPr>
        </p:nvSpPr>
        <p:spPr/>
        <p:txBody>
          <a:bodyPr/>
          <a:lstStyle/>
          <a:p>
            <a:pPr algn="l"/>
            <a:r>
              <a:rPr kumimoji="1" lang="en-US" altLang="zh-TW" dirty="0" err="1"/>
              <a:t>BLE_Server_car</a:t>
            </a:r>
            <a:endParaRPr lang="zh-TW" altLang="en-US" dirty="0"/>
          </a:p>
        </p:txBody>
      </p:sp>
      <p:pic>
        <p:nvPicPr>
          <p:cNvPr id="5" name="內容版面配置區 4">
            <a:extLst>
              <a:ext uri="{FF2B5EF4-FFF2-40B4-BE49-F238E27FC236}">
                <a16:creationId xmlns:a16="http://schemas.microsoft.com/office/drawing/2014/main" id="{2DB0291D-7CFF-43E2-B09A-B2DEABAE53DA}"/>
              </a:ext>
            </a:extLst>
          </p:cNvPr>
          <p:cNvPicPr>
            <a:picLocks noGrp="1" noChangeAspect="1"/>
          </p:cNvPicPr>
          <p:nvPr>
            <p:ph idx="1"/>
          </p:nvPr>
        </p:nvPicPr>
        <p:blipFill>
          <a:blip r:embed="rId2"/>
          <a:stretch>
            <a:fillRect/>
          </a:stretch>
        </p:blipFill>
        <p:spPr>
          <a:xfrm>
            <a:off x="6768502" y="1075454"/>
            <a:ext cx="3709347" cy="4707091"/>
          </a:xfrm>
        </p:spPr>
      </p:pic>
      <p:sp>
        <p:nvSpPr>
          <p:cNvPr id="6" name="內容版面配置區 2">
            <a:extLst>
              <a:ext uri="{FF2B5EF4-FFF2-40B4-BE49-F238E27FC236}">
                <a16:creationId xmlns:a16="http://schemas.microsoft.com/office/drawing/2014/main" id="{BE26F3DD-9406-449B-974C-F3F0E086EBB7}"/>
              </a:ext>
            </a:extLst>
          </p:cNvPr>
          <p:cNvSpPr txBox="1">
            <a:spLocks/>
          </p:cNvSpPr>
          <p:nvPr/>
        </p:nvSpPr>
        <p:spPr>
          <a:xfrm>
            <a:off x="1295401" y="2556932"/>
            <a:ext cx="3863828"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kumimoji="1" lang="zh-TW" altLang="en-US" dirty="0"/>
              <a:t>比對輸入值及執行。</a:t>
            </a:r>
          </a:p>
        </p:txBody>
      </p:sp>
    </p:spTree>
    <p:extLst>
      <p:ext uri="{BB962C8B-B14F-4D97-AF65-F5344CB8AC3E}">
        <p14:creationId xmlns:p14="http://schemas.microsoft.com/office/powerpoint/2010/main" val="2104477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A347D-46EA-45F8-992D-4024CD1A56F9}"/>
              </a:ext>
            </a:extLst>
          </p:cNvPr>
          <p:cNvSpPr>
            <a:spLocks noGrp="1"/>
          </p:cNvSpPr>
          <p:nvPr>
            <p:ph type="title"/>
          </p:nvPr>
        </p:nvSpPr>
        <p:spPr/>
        <p:txBody>
          <a:bodyPr/>
          <a:lstStyle/>
          <a:p>
            <a:pPr algn="l"/>
            <a:r>
              <a:rPr kumimoji="1" lang="en-US" altLang="zh-TW" dirty="0" err="1"/>
              <a:t>BLE_Client_read_resistence</a:t>
            </a:r>
            <a:endParaRPr lang="zh-TW" altLang="en-US" dirty="0"/>
          </a:p>
        </p:txBody>
      </p:sp>
      <p:sp>
        <p:nvSpPr>
          <p:cNvPr id="3" name="內容版面配置區 2">
            <a:extLst>
              <a:ext uri="{FF2B5EF4-FFF2-40B4-BE49-F238E27FC236}">
                <a16:creationId xmlns:a16="http://schemas.microsoft.com/office/drawing/2014/main" id="{C513A76A-0402-4265-8124-C2BAAA14226F}"/>
              </a:ext>
            </a:extLst>
          </p:cNvPr>
          <p:cNvSpPr>
            <a:spLocks noGrp="1"/>
          </p:cNvSpPr>
          <p:nvPr>
            <p:ph idx="1"/>
          </p:nvPr>
        </p:nvSpPr>
        <p:spPr>
          <a:xfrm>
            <a:off x="1295401" y="2556932"/>
            <a:ext cx="4476225" cy="3318936"/>
          </a:xfrm>
        </p:spPr>
        <p:txBody>
          <a:bodyPr/>
          <a:lstStyle/>
          <a:p>
            <a:r>
              <a:rPr lang="zh-TW" altLang="en-US" dirty="0"/>
              <a:t>同</a:t>
            </a:r>
            <a:r>
              <a:rPr lang="en-US" altLang="zh-TW" dirty="0" err="1"/>
              <a:t>BLE_Client_car</a:t>
            </a:r>
            <a:r>
              <a:rPr lang="zh-TW" altLang="en-US" dirty="0"/>
              <a:t>，</a:t>
            </a:r>
            <a:r>
              <a:rPr kumimoji="1" lang="zh-TW" altLang="en-US" dirty="0"/>
              <a:t>若偵測到拉力感測器貝拉或從鍵盤輸入指令則改變接下來透過藍芽傳的值，若沒有則傳沒有接收到指令。</a:t>
            </a:r>
          </a:p>
          <a:p>
            <a:pPr marL="0" indent="0">
              <a:buNone/>
            </a:pPr>
            <a:endParaRPr lang="en-US" altLang="zh-TW" dirty="0"/>
          </a:p>
        </p:txBody>
      </p:sp>
      <p:pic>
        <p:nvPicPr>
          <p:cNvPr id="5" name="圖片 4">
            <a:extLst>
              <a:ext uri="{FF2B5EF4-FFF2-40B4-BE49-F238E27FC236}">
                <a16:creationId xmlns:a16="http://schemas.microsoft.com/office/drawing/2014/main" id="{C00EAB66-F808-4E7B-B7D9-E954B0521514}"/>
              </a:ext>
            </a:extLst>
          </p:cNvPr>
          <p:cNvPicPr>
            <a:picLocks noChangeAspect="1"/>
          </p:cNvPicPr>
          <p:nvPr/>
        </p:nvPicPr>
        <p:blipFill>
          <a:blip r:embed="rId2"/>
          <a:stretch>
            <a:fillRect/>
          </a:stretch>
        </p:blipFill>
        <p:spPr>
          <a:xfrm>
            <a:off x="7560874" y="704675"/>
            <a:ext cx="4631126" cy="5513246"/>
          </a:xfrm>
          <a:prstGeom prst="rect">
            <a:avLst/>
          </a:prstGeom>
        </p:spPr>
      </p:pic>
    </p:spTree>
    <p:extLst>
      <p:ext uri="{BB962C8B-B14F-4D97-AF65-F5344CB8AC3E}">
        <p14:creationId xmlns:p14="http://schemas.microsoft.com/office/powerpoint/2010/main" val="3098048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A347D-46EA-45F8-992D-4024CD1A56F9}"/>
              </a:ext>
            </a:extLst>
          </p:cNvPr>
          <p:cNvSpPr>
            <a:spLocks noGrp="1"/>
          </p:cNvSpPr>
          <p:nvPr>
            <p:ph type="title"/>
          </p:nvPr>
        </p:nvSpPr>
        <p:spPr/>
        <p:txBody>
          <a:bodyPr/>
          <a:lstStyle/>
          <a:p>
            <a:pPr algn="l"/>
            <a:r>
              <a:rPr lang="en-US" altLang="zh-TW" dirty="0" err="1"/>
              <a:t>BLE_Server_read_resistence</a:t>
            </a:r>
            <a:endParaRPr lang="zh-TW" altLang="en-US" dirty="0"/>
          </a:p>
        </p:txBody>
      </p:sp>
      <p:sp>
        <p:nvSpPr>
          <p:cNvPr id="3" name="內容版面配置區 2">
            <a:extLst>
              <a:ext uri="{FF2B5EF4-FFF2-40B4-BE49-F238E27FC236}">
                <a16:creationId xmlns:a16="http://schemas.microsoft.com/office/drawing/2014/main" id="{C513A76A-0402-4265-8124-C2BAAA14226F}"/>
              </a:ext>
            </a:extLst>
          </p:cNvPr>
          <p:cNvSpPr>
            <a:spLocks noGrp="1"/>
          </p:cNvSpPr>
          <p:nvPr>
            <p:ph idx="1"/>
          </p:nvPr>
        </p:nvSpPr>
        <p:spPr>
          <a:xfrm>
            <a:off x="1295401" y="2556932"/>
            <a:ext cx="4610449" cy="3318936"/>
          </a:xfrm>
        </p:spPr>
        <p:txBody>
          <a:bodyPr/>
          <a:lstStyle/>
          <a:p>
            <a:r>
              <a:rPr lang="zh-TW" altLang="en-US" dirty="0"/>
              <a:t>設定</a:t>
            </a:r>
            <a:r>
              <a:rPr lang="en-US" altLang="zh-TW" dirty="0"/>
              <a:t>GPIO</a:t>
            </a:r>
            <a:r>
              <a:rPr lang="zh-TW" altLang="en-US" dirty="0"/>
              <a:t>輸出腳位及建立藍芽連線。</a:t>
            </a:r>
          </a:p>
        </p:txBody>
      </p:sp>
      <p:pic>
        <p:nvPicPr>
          <p:cNvPr id="5" name="圖片 4">
            <a:extLst>
              <a:ext uri="{FF2B5EF4-FFF2-40B4-BE49-F238E27FC236}">
                <a16:creationId xmlns:a16="http://schemas.microsoft.com/office/drawing/2014/main" id="{14649B54-0DB2-480C-8BC4-C79E55C6A000}"/>
              </a:ext>
            </a:extLst>
          </p:cNvPr>
          <p:cNvPicPr>
            <a:picLocks noChangeAspect="1"/>
          </p:cNvPicPr>
          <p:nvPr/>
        </p:nvPicPr>
        <p:blipFill>
          <a:blip r:embed="rId2"/>
          <a:stretch>
            <a:fillRect/>
          </a:stretch>
        </p:blipFill>
        <p:spPr>
          <a:xfrm>
            <a:off x="7250971" y="2679889"/>
            <a:ext cx="2899707" cy="2713092"/>
          </a:xfrm>
          <a:prstGeom prst="rect">
            <a:avLst/>
          </a:prstGeom>
        </p:spPr>
      </p:pic>
    </p:spTree>
    <p:extLst>
      <p:ext uri="{BB962C8B-B14F-4D97-AF65-F5344CB8AC3E}">
        <p14:creationId xmlns:p14="http://schemas.microsoft.com/office/powerpoint/2010/main" val="1782262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A347D-46EA-45F8-992D-4024CD1A56F9}"/>
              </a:ext>
            </a:extLst>
          </p:cNvPr>
          <p:cNvSpPr>
            <a:spLocks noGrp="1"/>
          </p:cNvSpPr>
          <p:nvPr>
            <p:ph type="title"/>
          </p:nvPr>
        </p:nvSpPr>
        <p:spPr/>
        <p:txBody>
          <a:bodyPr/>
          <a:lstStyle/>
          <a:p>
            <a:pPr algn="l"/>
            <a:r>
              <a:rPr lang="en-US" altLang="zh-TW" dirty="0" err="1"/>
              <a:t>BLE_Server_read_resistence</a:t>
            </a:r>
            <a:endParaRPr lang="zh-TW" altLang="en-US" dirty="0"/>
          </a:p>
        </p:txBody>
      </p:sp>
      <p:sp>
        <p:nvSpPr>
          <p:cNvPr id="3" name="內容版面配置區 2">
            <a:extLst>
              <a:ext uri="{FF2B5EF4-FFF2-40B4-BE49-F238E27FC236}">
                <a16:creationId xmlns:a16="http://schemas.microsoft.com/office/drawing/2014/main" id="{C513A76A-0402-4265-8124-C2BAAA14226F}"/>
              </a:ext>
            </a:extLst>
          </p:cNvPr>
          <p:cNvSpPr>
            <a:spLocks noGrp="1"/>
          </p:cNvSpPr>
          <p:nvPr>
            <p:ph idx="1"/>
          </p:nvPr>
        </p:nvSpPr>
        <p:spPr>
          <a:xfrm>
            <a:off x="1295401" y="2556932"/>
            <a:ext cx="6690918" cy="3318936"/>
          </a:xfrm>
        </p:spPr>
        <p:txBody>
          <a:bodyPr/>
          <a:lstStyle/>
          <a:p>
            <a:r>
              <a:rPr lang="zh-TW" altLang="en-US" dirty="0"/>
              <a:t>比較藍芽接收到的值並更改</a:t>
            </a:r>
            <a:r>
              <a:rPr lang="en-US" altLang="zh-TW" dirty="0"/>
              <a:t>GPIO</a:t>
            </a:r>
            <a:r>
              <a:rPr lang="zh-TW" altLang="en-US" dirty="0"/>
              <a:t>電壓以觸發</a:t>
            </a:r>
            <a:r>
              <a:rPr lang="en-US" altLang="zh-TW" dirty="0"/>
              <a:t>NUC140 GPIO</a:t>
            </a:r>
            <a:r>
              <a:rPr lang="zh-TW" altLang="en-US" dirty="0"/>
              <a:t>中斷。</a:t>
            </a:r>
          </a:p>
        </p:txBody>
      </p:sp>
      <p:pic>
        <p:nvPicPr>
          <p:cNvPr id="5" name="圖片 4">
            <a:extLst>
              <a:ext uri="{FF2B5EF4-FFF2-40B4-BE49-F238E27FC236}">
                <a16:creationId xmlns:a16="http://schemas.microsoft.com/office/drawing/2014/main" id="{DA3172C3-CDDA-4D1F-96EC-DF3121A6ED35}"/>
              </a:ext>
            </a:extLst>
          </p:cNvPr>
          <p:cNvPicPr>
            <a:picLocks noChangeAspect="1"/>
          </p:cNvPicPr>
          <p:nvPr/>
        </p:nvPicPr>
        <p:blipFill>
          <a:blip r:embed="rId2"/>
          <a:stretch>
            <a:fillRect/>
          </a:stretch>
        </p:blipFill>
        <p:spPr>
          <a:xfrm>
            <a:off x="8086609" y="0"/>
            <a:ext cx="3568873" cy="6858000"/>
          </a:xfrm>
          <a:prstGeom prst="rect">
            <a:avLst/>
          </a:prstGeom>
        </p:spPr>
      </p:pic>
    </p:spTree>
    <p:extLst>
      <p:ext uri="{BB962C8B-B14F-4D97-AF65-F5344CB8AC3E}">
        <p14:creationId xmlns:p14="http://schemas.microsoft.com/office/powerpoint/2010/main" val="318258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C79057-2DAD-4FC5-BB44-62E5E66CCB0E}"/>
              </a:ext>
            </a:extLst>
          </p:cNvPr>
          <p:cNvSpPr>
            <a:spLocks noGrp="1"/>
          </p:cNvSpPr>
          <p:nvPr>
            <p:ph type="title"/>
          </p:nvPr>
        </p:nvSpPr>
        <p:spPr/>
        <p:txBody>
          <a:bodyPr/>
          <a:lstStyle/>
          <a:p>
            <a:r>
              <a:rPr lang="zh-TW" altLang="en-US" dirty="0"/>
              <a:t>心得與反饋</a:t>
            </a:r>
          </a:p>
        </p:txBody>
      </p:sp>
      <p:sp>
        <p:nvSpPr>
          <p:cNvPr id="3" name="內容版面配置區 2">
            <a:extLst>
              <a:ext uri="{FF2B5EF4-FFF2-40B4-BE49-F238E27FC236}">
                <a16:creationId xmlns:a16="http://schemas.microsoft.com/office/drawing/2014/main" id="{53660CC5-0938-48B8-8F94-50630FC013F2}"/>
              </a:ext>
            </a:extLst>
          </p:cNvPr>
          <p:cNvSpPr>
            <a:spLocks noGrp="1"/>
          </p:cNvSpPr>
          <p:nvPr>
            <p:ph idx="1"/>
          </p:nvPr>
        </p:nvSpPr>
        <p:spPr/>
        <p:txBody>
          <a:bodyPr/>
          <a:lstStyle/>
          <a:p>
            <a:r>
              <a:rPr lang="zh-TW" altLang="en-US" dirty="0"/>
              <a:t>這次的</a:t>
            </a:r>
            <a:r>
              <a:rPr lang="en-US" altLang="zh-TW" dirty="0"/>
              <a:t>project</a:t>
            </a:r>
            <a:r>
              <a:rPr lang="zh-TW" altLang="en-US" dirty="0"/>
              <a:t>比較多是把以往學過的東西組合起來，之中遇到的問題有二：一是橡皮筋槍發射後落點不穩定，但我們已經盡可能將每發的變數都調整為一樣還是沒辦法精進，推測是每條橡皮筋彈力不同所致；二是所有機構連接上後，</a:t>
            </a:r>
            <a:r>
              <a:rPr lang="en-US" altLang="zh-TW" dirty="0"/>
              <a:t>NUC140</a:t>
            </a:r>
            <a:r>
              <a:rPr lang="zh-TW" altLang="en-US" dirty="0"/>
              <a:t>上的三顆</a:t>
            </a:r>
            <a:r>
              <a:rPr lang="en-US" altLang="zh-TW" dirty="0"/>
              <a:t>SG-90</a:t>
            </a:r>
            <a:r>
              <a:rPr lang="zh-TW" altLang="en-US" dirty="0"/>
              <a:t>運作不穩定，原先猜測是電壓不穩，但用電表量測後都保持在</a:t>
            </a:r>
            <a:r>
              <a:rPr lang="en-US" altLang="zh-TW" dirty="0"/>
              <a:t>5V</a:t>
            </a:r>
            <a:r>
              <a:rPr lang="zh-TW" altLang="en-US" dirty="0"/>
              <a:t>，且都是使用外部電源</a:t>
            </a:r>
            <a:r>
              <a:rPr lang="en-US" altLang="zh-TW" dirty="0"/>
              <a:t>(</a:t>
            </a:r>
            <a:r>
              <a:rPr lang="zh-TW" altLang="en-US" dirty="0"/>
              <a:t>行動電源或插座</a:t>
            </a:r>
            <a:r>
              <a:rPr lang="en-US" altLang="zh-TW" dirty="0"/>
              <a:t>)</a:t>
            </a:r>
            <a:r>
              <a:rPr lang="zh-TW" altLang="en-US" dirty="0"/>
              <a:t>，也排除了馬達本身壞掉的可能，實際問題出在哪可以在以後閒暇之餘嘗試尋找。</a:t>
            </a:r>
          </a:p>
        </p:txBody>
      </p:sp>
    </p:spTree>
    <p:extLst>
      <p:ext uri="{BB962C8B-B14F-4D97-AF65-F5344CB8AC3E}">
        <p14:creationId xmlns:p14="http://schemas.microsoft.com/office/powerpoint/2010/main" val="24646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E4796F-82B6-49C1-9E7F-E48A330A84E3}"/>
              </a:ext>
            </a:extLst>
          </p:cNvPr>
          <p:cNvSpPr>
            <a:spLocks noGrp="1"/>
          </p:cNvSpPr>
          <p:nvPr>
            <p:ph type="title"/>
          </p:nvPr>
        </p:nvSpPr>
        <p:spPr/>
        <p:txBody>
          <a:bodyPr/>
          <a:lstStyle/>
          <a:p>
            <a:r>
              <a:rPr lang="zh-TW" altLang="en-US" dirty="0"/>
              <a:t>大綱</a:t>
            </a:r>
          </a:p>
        </p:txBody>
      </p:sp>
      <p:sp>
        <p:nvSpPr>
          <p:cNvPr id="3" name="內容版面配置區 2">
            <a:extLst>
              <a:ext uri="{FF2B5EF4-FFF2-40B4-BE49-F238E27FC236}">
                <a16:creationId xmlns:a16="http://schemas.microsoft.com/office/drawing/2014/main" id="{E7816F0F-3CCC-498B-BAAB-CC439099EF7B}"/>
              </a:ext>
            </a:extLst>
          </p:cNvPr>
          <p:cNvSpPr>
            <a:spLocks noGrp="1"/>
          </p:cNvSpPr>
          <p:nvPr>
            <p:ph idx="1"/>
          </p:nvPr>
        </p:nvSpPr>
        <p:spPr/>
        <p:txBody>
          <a:bodyPr/>
          <a:lstStyle/>
          <a:p>
            <a:pPr marL="0" indent="0">
              <a:buNone/>
            </a:pPr>
            <a:r>
              <a:rPr lang="zh-TW" altLang="en-US" dirty="0"/>
              <a:t>透過藍</a:t>
            </a:r>
            <a:r>
              <a:rPr lang="zh-TW" altLang="en-US"/>
              <a:t>芽整合以達成遠程控制橡皮筋</a:t>
            </a:r>
            <a:r>
              <a:rPr lang="zh-TW" altLang="en-US" dirty="0"/>
              <a:t>槍、拉力感測器及自</a:t>
            </a:r>
            <a:r>
              <a:rPr lang="zh-TW" altLang="en-US"/>
              <a:t>走車，並精準控制橡皮筋落點</a:t>
            </a:r>
            <a:endParaRPr lang="zh-TW" altLang="en-US" dirty="0"/>
          </a:p>
        </p:txBody>
      </p:sp>
    </p:spTree>
    <p:extLst>
      <p:ext uri="{BB962C8B-B14F-4D97-AF65-F5344CB8AC3E}">
        <p14:creationId xmlns:p14="http://schemas.microsoft.com/office/powerpoint/2010/main" val="145471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D13796-902A-4446-BFA8-75ED4BC098BD}"/>
              </a:ext>
            </a:extLst>
          </p:cNvPr>
          <p:cNvSpPr>
            <a:spLocks noGrp="1"/>
          </p:cNvSpPr>
          <p:nvPr>
            <p:ph type="title"/>
          </p:nvPr>
        </p:nvSpPr>
        <p:spPr/>
        <p:txBody>
          <a:bodyPr/>
          <a:lstStyle/>
          <a:p>
            <a:r>
              <a:rPr kumimoji="1" lang="zh-TW" altLang="en-US" dirty="0"/>
              <a:t>牙控車牙起來</a:t>
            </a:r>
          </a:p>
        </p:txBody>
      </p:sp>
      <p:pic>
        <p:nvPicPr>
          <p:cNvPr id="5" name="內容版面配置區 4">
            <a:extLst>
              <a:ext uri="{FF2B5EF4-FFF2-40B4-BE49-F238E27FC236}">
                <a16:creationId xmlns:a16="http://schemas.microsoft.com/office/drawing/2014/main" id="{DC3CFE32-6AE1-014C-AE48-6CC7449BB096}"/>
              </a:ext>
            </a:extLst>
          </p:cNvPr>
          <p:cNvPicPr>
            <a:picLocks noGrp="1" noChangeAspect="1"/>
          </p:cNvPicPr>
          <p:nvPr>
            <p:ph idx="1"/>
          </p:nvPr>
        </p:nvPicPr>
        <p:blipFill>
          <a:blip r:embed="rId2"/>
          <a:stretch>
            <a:fillRect/>
          </a:stretch>
        </p:blipFill>
        <p:spPr>
          <a:xfrm>
            <a:off x="6096000" y="2557993"/>
            <a:ext cx="4423833" cy="3317875"/>
          </a:xfrm>
        </p:spPr>
      </p:pic>
      <p:sp>
        <p:nvSpPr>
          <p:cNvPr id="6" name="文字方塊 5">
            <a:extLst>
              <a:ext uri="{FF2B5EF4-FFF2-40B4-BE49-F238E27FC236}">
                <a16:creationId xmlns:a16="http://schemas.microsoft.com/office/drawing/2014/main" id="{D5CEB826-2594-B94B-8C4F-055326A69B0E}"/>
              </a:ext>
            </a:extLst>
          </p:cNvPr>
          <p:cNvSpPr txBox="1"/>
          <p:nvPr/>
        </p:nvSpPr>
        <p:spPr>
          <a:xfrm>
            <a:off x="1295402" y="3002845"/>
            <a:ext cx="4677559" cy="646331"/>
          </a:xfrm>
          <a:prstGeom prst="rect">
            <a:avLst/>
          </a:prstGeom>
          <a:noFill/>
        </p:spPr>
        <p:txBody>
          <a:bodyPr wrap="square" rtlCol="0">
            <a:spAutoFit/>
          </a:bodyPr>
          <a:lstStyle/>
          <a:p>
            <a:r>
              <a:rPr kumimoji="1" lang="zh-TW" altLang="en-US" dirty="0"/>
              <a:t>透過調整自走車位置及橡皮筋槍角度將橡皮筋射進箱子得分。</a:t>
            </a:r>
          </a:p>
        </p:txBody>
      </p:sp>
    </p:spTree>
    <p:extLst>
      <p:ext uri="{BB962C8B-B14F-4D97-AF65-F5344CB8AC3E}">
        <p14:creationId xmlns:p14="http://schemas.microsoft.com/office/powerpoint/2010/main" val="60653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18F993-BBF9-5C42-8B7B-BDDF45BA7484}"/>
              </a:ext>
            </a:extLst>
          </p:cNvPr>
          <p:cNvSpPr>
            <a:spLocks noGrp="1"/>
          </p:cNvSpPr>
          <p:nvPr>
            <p:ph type="title"/>
          </p:nvPr>
        </p:nvSpPr>
        <p:spPr/>
        <p:txBody>
          <a:bodyPr/>
          <a:lstStyle/>
          <a:p>
            <a:r>
              <a:rPr kumimoji="1" lang="zh-TW" altLang="en-US" dirty="0"/>
              <a:t>架構圖</a:t>
            </a:r>
          </a:p>
        </p:txBody>
      </p:sp>
      <p:pic>
        <p:nvPicPr>
          <p:cNvPr id="5" name="圖片 4">
            <a:extLst>
              <a:ext uri="{FF2B5EF4-FFF2-40B4-BE49-F238E27FC236}">
                <a16:creationId xmlns:a16="http://schemas.microsoft.com/office/drawing/2014/main" id="{26139204-45AC-1546-A1D7-FDD7807366DF}"/>
              </a:ext>
            </a:extLst>
          </p:cNvPr>
          <p:cNvPicPr>
            <a:picLocks noChangeAspect="1"/>
          </p:cNvPicPr>
          <p:nvPr/>
        </p:nvPicPr>
        <p:blipFill>
          <a:blip r:embed="rId2"/>
          <a:stretch>
            <a:fillRect/>
          </a:stretch>
        </p:blipFill>
        <p:spPr>
          <a:xfrm>
            <a:off x="3477017" y="2453050"/>
            <a:ext cx="5237965" cy="3422818"/>
          </a:xfrm>
          <a:prstGeom prst="rect">
            <a:avLst/>
          </a:prstGeom>
        </p:spPr>
      </p:pic>
    </p:spTree>
    <p:extLst>
      <p:ext uri="{BB962C8B-B14F-4D97-AF65-F5344CB8AC3E}">
        <p14:creationId xmlns:p14="http://schemas.microsoft.com/office/powerpoint/2010/main" val="90614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18F993-BBF9-5C42-8B7B-BDDF45BA7484}"/>
              </a:ext>
            </a:extLst>
          </p:cNvPr>
          <p:cNvSpPr>
            <a:spLocks noGrp="1"/>
          </p:cNvSpPr>
          <p:nvPr>
            <p:ph type="title"/>
          </p:nvPr>
        </p:nvSpPr>
        <p:spPr/>
        <p:txBody>
          <a:bodyPr/>
          <a:lstStyle/>
          <a:p>
            <a:r>
              <a:rPr kumimoji="1" lang="zh-TW" altLang="en-US" dirty="0"/>
              <a:t>機構介紹</a:t>
            </a:r>
          </a:p>
        </p:txBody>
      </p:sp>
      <p:sp>
        <p:nvSpPr>
          <p:cNvPr id="6" name="文字方塊 5">
            <a:extLst>
              <a:ext uri="{FF2B5EF4-FFF2-40B4-BE49-F238E27FC236}">
                <a16:creationId xmlns:a16="http://schemas.microsoft.com/office/drawing/2014/main" id="{17BACC0D-21DE-4A4D-9E52-6EAE72B155D5}"/>
              </a:ext>
            </a:extLst>
          </p:cNvPr>
          <p:cNvSpPr txBox="1"/>
          <p:nvPr/>
        </p:nvSpPr>
        <p:spPr>
          <a:xfrm>
            <a:off x="1295402" y="2557993"/>
            <a:ext cx="1107996" cy="461665"/>
          </a:xfrm>
          <a:prstGeom prst="rect">
            <a:avLst/>
          </a:prstGeom>
          <a:noFill/>
        </p:spPr>
        <p:txBody>
          <a:bodyPr wrap="none" rtlCol="0">
            <a:spAutoFit/>
          </a:bodyPr>
          <a:lstStyle/>
          <a:p>
            <a:r>
              <a:rPr kumimoji="1" lang="zh-TW" altLang="en-US" sz="2400" dirty="0"/>
              <a:t>牙控車</a:t>
            </a:r>
            <a:endParaRPr kumimoji="1" lang="en-US" altLang="zh-TW" sz="2400" dirty="0"/>
          </a:p>
        </p:txBody>
      </p:sp>
      <p:sp>
        <p:nvSpPr>
          <p:cNvPr id="7" name="文字方塊 6">
            <a:extLst>
              <a:ext uri="{FF2B5EF4-FFF2-40B4-BE49-F238E27FC236}">
                <a16:creationId xmlns:a16="http://schemas.microsoft.com/office/drawing/2014/main" id="{C3F55219-8557-8443-BE60-67911C699501}"/>
              </a:ext>
            </a:extLst>
          </p:cNvPr>
          <p:cNvSpPr txBox="1"/>
          <p:nvPr/>
        </p:nvSpPr>
        <p:spPr>
          <a:xfrm>
            <a:off x="1295403" y="3164731"/>
            <a:ext cx="4652392" cy="2308324"/>
          </a:xfrm>
          <a:prstGeom prst="rect">
            <a:avLst/>
          </a:prstGeom>
          <a:noFill/>
        </p:spPr>
        <p:txBody>
          <a:bodyPr wrap="square" rtlCol="0">
            <a:spAutoFit/>
          </a:bodyPr>
          <a:lstStyle/>
          <a:p>
            <a:r>
              <a:rPr kumimoji="1" lang="zh-TW" altLang="en-US" dirty="0"/>
              <a:t>材料：四顆直流馬達、兩顆</a:t>
            </a:r>
            <a:r>
              <a:rPr kumimoji="1" lang="en-US" altLang="zh-TW" dirty="0"/>
              <a:t>L298N</a:t>
            </a:r>
            <a:r>
              <a:rPr kumimoji="1" lang="zh-TW" altLang="en-US" dirty="0"/>
              <a:t>、</a:t>
            </a:r>
            <a:r>
              <a:rPr kumimoji="1" lang="en-US" altLang="zh-TW" dirty="0"/>
              <a:t>ESP32</a:t>
            </a:r>
          </a:p>
          <a:p>
            <a:r>
              <a:rPr kumimoji="1" lang="zh-TW" altLang="en-US" dirty="0"/>
              <a:t>以及學長留下的自走車機構</a:t>
            </a:r>
            <a:endParaRPr kumimoji="1" lang="en-US" altLang="zh-TW" dirty="0"/>
          </a:p>
          <a:p>
            <a:endParaRPr kumimoji="1" lang="en-US" altLang="zh-TW" dirty="0"/>
          </a:p>
          <a:p>
            <a:r>
              <a:rPr kumimoji="1" lang="zh-TW" altLang="en-US" dirty="0"/>
              <a:t>原理：先透過兩片</a:t>
            </a:r>
            <a:r>
              <a:rPr kumimoji="1" lang="en-US" altLang="zh-TW" dirty="0"/>
              <a:t>ESP32</a:t>
            </a:r>
            <a:r>
              <a:rPr kumimoji="1" lang="zh-TW" altLang="en-US" dirty="0"/>
              <a:t>建立</a:t>
            </a:r>
            <a:r>
              <a:rPr kumimoji="1" lang="en-US" altLang="zh-TW" dirty="0"/>
              <a:t>BLE Client</a:t>
            </a:r>
            <a:r>
              <a:rPr kumimoji="1" lang="zh-TW" altLang="en-US" dirty="0"/>
              <a:t>與</a:t>
            </a:r>
            <a:r>
              <a:rPr kumimoji="1" lang="en-US" altLang="zh-TW" dirty="0"/>
              <a:t>Server</a:t>
            </a:r>
            <a:r>
              <a:rPr kumimoji="1" lang="zh-TW" altLang="en-US" dirty="0"/>
              <a:t>，由</a:t>
            </a:r>
            <a:r>
              <a:rPr kumimoji="1" lang="en-US" altLang="zh-TW" dirty="0"/>
              <a:t>Client</a:t>
            </a:r>
            <a:r>
              <a:rPr kumimoji="1" lang="zh-TW" altLang="en-US" dirty="0"/>
              <a:t>端輸入指令並傳送至車子上的</a:t>
            </a:r>
            <a:r>
              <a:rPr kumimoji="1" lang="en-US" altLang="zh-TW" dirty="0"/>
              <a:t>Server</a:t>
            </a:r>
            <a:r>
              <a:rPr kumimoji="1" lang="zh-TW" altLang="en-US" dirty="0"/>
              <a:t>端來運作。</a:t>
            </a:r>
            <a:r>
              <a:rPr kumimoji="1" lang="en-US" altLang="zh-TW" dirty="0"/>
              <a:t>Server</a:t>
            </a:r>
            <a:r>
              <a:rPr kumimoji="1" lang="zh-TW" altLang="en-US" dirty="0"/>
              <a:t>端接收到指令後透過改變</a:t>
            </a:r>
            <a:r>
              <a:rPr kumimoji="1" lang="en-US" altLang="zh-TW" dirty="0"/>
              <a:t>ESP32</a:t>
            </a:r>
            <a:r>
              <a:rPr kumimoji="1" lang="zh-TW" altLang="en-US" dirty="0"/>
              <a:t> </a:t>
            </a:r>
            <a:r>
              <a:rPr kumimoji="1" lang="en-US" altLang="zh-TW" dirty="0"/>
              <a:t>GPIO</a:t>
            </a:r>
            <a:r>
              <a:rPr kumimoji="1" lang="zh-TW" altLang="en-US" dirty="0"/>
              <a:t>輸出電位，由</a:t>
            </a:r>
            <a:r>
              <a:rPr kumimoji="1" lang="en-US" altLang="zh-TW" dirty="0"/>
              <a:t>L298N</a:t>
            </a:r>
            <a:r>
              <a:rPr kumimoji="1" lang="zh-TW" altLang="en-US" dirty="0"/>
              <a:t>輸出</a:t>
            </a:r>
            <a:r>
              <a:rPr kumimoji="1" lang="en-US" altLang="zh-TW" dirty="0"/>
              <a:t>PWM</a:t>
            </a:r>
            <a:r>
              <a:rPr kumimoji="1" lang="zh-TW" altLang="en-US" dirty="0"/>
              <a:t>訊號驅動馬達。</a:t>
            </a:r>
            <a:endParaRPr kumimoji="1" lang="en-US" altLang="zh-TW" dirty="0"/>
          </a:p>
        </p:txBody>
      </p:sp>
      <p:pic>
        <p:nvPicPr>
          <p:cNvPr id="11" name="內容版面配置區 10">
            <a:extLst>
              <a:ext uri="{FF2B5EF4-FFF2-40B4-BE49-F238E27FC236}">
                <a16:creationId xmlns:a16="http://schemas.microsoft.com/office/drawing/2014/main" id="{ABD754C6-446A-44DD-93CB-D230DFF3DA19}"/>
              </a:ext>
            </a:extLst>
          </p:cNvPr>
          <p:cNvPicPr>
            <a:picLocks noGrp="1" noChangeAspect="1"/>
          </p:cNvPicPr>
          <p:nvPr>
            <p:ph idx="1"/>
          </p:nvPr>
        </p:nvPicPr>
        <p:blipFill>
          <a:blip r:embed="rId2"/>
          <a:stretch>
            <a:fillRect/>
          </a:stretch>
        </p:blipFill>
        <p:spPr>
          <a:xfrm>
            <a:off x="7859785" y="1012739"/>
            <a:ext cx="2735510" cy="4863129"/>
          </a:xfrm>
        </p:spPr>
      </p:pic>
    </p:spTree>
    <p:extLst>
      <p:ext uri="{BB962C8B-B14F-4D97-AF65-F5344CB8AC3E}">
        <p14:creationId xmlns:p14="http://schemas.microsoft.com/office/powerpoint/2010/main" val="540221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18F993-BBF9-5C42-8B7B-BDDF45BA7484}"/>
              </a:ext>
            </a:extLst>
          </p:cNvPr>
          <p:cNvSpPr>
            <a:spLocks noGrp="1"/>
          </p:cNvSpPr>
          <p:nvPr>
            <p:ph type="title"/>
          </p:nvPr>
        </p:nvSpPr>
        <p:spPr/>
        <p:txBody>
          <a:bodyPr/>
          <a:lstStyle/>
          <a:p>
            <a:r>
              <a:rPr kumimoji="1" lang="zh-TW" altLang="en-US" dirty="0"/>
              <a:t>機構介紹</a:t>
            </a:r>
          </a:p>
        </p:txBody>
      </p:sp>
      <p:pic>
        <p:nvPicPr>
          <p:cNvPr id="5" name="內容版面配置區 4">
            <a:extLst>
              <a:ext uri="{FF2B5EF4-FFF2-40B4-BE49-F238E27FC236}">
                <a16:creationId xmlns:a16="http://schemas.microsoft.com/office/drawing/2014/main" id="{9C1D13F0-9A2A-7449-996B-A177C23C1317}"/>
              </a:ext>
            </a:extLst>
          </p:cNvPr>
          <p:cNvPicPr>
            <a:picLocks noGrp="1" noChangeAspect="1"/>
          </p:cNvPicPr>
          <p:nvPr>
            <p:ph idx="1"/>
          </p:nvPr>
        </p:nvPicPr>
        <p:blipFill>
          <a:blip r:embed="rId2"/>
          <a:stretch>
            <a:fillRect/>
          </a:stretch>
        </p:blipFill>
        <p:spPr>
          <a:xfrm>
            <a:off x="8083551" y="2460977"/>
            <a:ext cx="3311408" cy="2483556"/>
          </a:xfrm>
        </p:spPr>
      </p:pic>
      <p:pic>
        <p:nvPicPr>
          <p:cNvPr id="7" name="圖片 6">
            <a:extLst>
              <a:ext uri="{FF2B5EF4-FFF2-40B4-BE49-F238E27FC236}">
                <a16:creationId xmlns:a16="http://schemas.microsoft.com/office/drawing/2014/main" id="{CB5FF13D-F8FA-AF49-8825-E14665B9276A}"/>
              </a:ext>
            </a:extLst>
          </p:cNvPr>
          <p:cNvPicPr>
            <a:picLocks noChangeAspect="1"/>
          </p:cNvPicPr>
          <p:nvPr/>
        </p:nvPicPr>
        <p:blipFill>
          <a:blip r:embed="rId3"/>
          <a:stretch>
            <a:fillRect/>
          </a:stretch>
        </p:blipFill>
        <p:spPr>
          <a:xfrm>
            <a:off x="4753746" y="2460977"/>
            <a:ext cx="3329805" cy="2483556"/>
          </a:xfrm>
          <a:prstGeom prst="rect">
            <a:avLst/>
          </a:prstGeom>
        </p:spPr>
      </p:pic>
      <p:sp>
        <p:nvSpPr>
          <p:cNvPr id="8" name="文字方塊 7">
            <a:extLst>
              <a:ext uri="{FF2B5EF4-FFF2-40B4-BE49-F238E27FC236}">
                <a16:creationId xmlns:a16="http://schemas.microsoft.com/office/drawing/2014/main" id="{EE098688-F475-354D-8F73-6F6C5CC497A0}"/>
              </a:ext>
            </a:extLst>
          </p:cNvPr>
          <p:cNvSpPr txBox="1"/>
          <p:nvPr/>
        </p:nvSpPr>
        <p:spPr>
          <a:xfrm>
            <a:off x="1070549" y="2539999"/>
            <a:ext cx="1930400" cy="461665"/>
          </a:xfrm>
          <a:prstGeom prst="rect">
            <a:avLst/>
          </a:prstGeom>
          <a:noFill/>
        </p:spPr>
        <p:txBody>
          <a:bodyPr wrap="square" rtlCol="0">
            <a:spAutoFit/>
          </a:bodyPr>
          <a:lstStyle/>
          <a:p>
            <a:r>
              <a:rPr kumimoji="1" lang="zh-TW" altLang="en-US" sz="2400" dirty="0"/>
              <a:t>拉力感測器</a:t>
            </a:r>
            <a:endParaRPr kumimoji="1" lang="en-US" altLang="zh-TW" sz="2400" dirty="0"/>
          </a:p>
        </p:txBody>
      </p:sp>
      <p:sp>
        <p:nvSpPr>
          <p:cNvPr id="10" name="文字方塊 9">
            <a:extLst>
              <a:ext uri="{FF2B5EF4-FFF2-40B4-BE49-F238E27FC236}">
                <a16:creationId xmlns:a16="http://schemas.microsoft.com/office/drawing/2014/main" id="{0B6CD1B2-6D12-F241-98B3-8483B5ED6D47}"/>
              </a:ext>
            </a:extLst>
          </p:cNvPr>
          <p:cNvSpPr txBox="1"/>
          <p:nvPr/>
        </p:nvSpPr>
        <p:spPr>
          <a:xfrm>
            <a:off x="1070549" y="3255664"/>
            <a:ext cx="3565400" cy="646331"/>
          </a:xfrm>
          <a:prstGeom prst="rect">
            <a:avLst/>
          </a:prstGeom>
          <a:noFill/>
        </p:spPr>
        <p:txBody>
          <a:bodyPr wrap="none" rtlCol="0">
            <a:spAutoFit/>
          </a:bodyPr>
          <a:lstStyle/>
          <a:p>
            <a:r>
              <a:rPr kumimoji="1" lang="zh-TW" altLang="en-US" dirty="0"/>
              <a:t>材料：紙箱、竹筷、棉線、</a:t>
            </a:r>
            <a:r>
              <a:rPr kumimoji="1" lang="en-US" altLang="zh-TW" dirty="0"/>
              <a:t>ESP32</a:t>
            </a:r>
          </a:p>
          <a:p>
            <a:endParaRPr kumimoji="1" lang="zh-TW" altLang="en-US" dirty="0"/>
          </a:p>
        </p:txBody>
      </p:sp>
      <p:sp>
        <p:nvSpPr>
          <p:cNvPr id="12" name="文字方塊 11">
            <a:extLst>
              <a:ext uri="{FF2B5EF4-FFF2-40B4-BE49-F238E27FC236}">
                <a16:creationId xmlns:a16="http://schemas.microsoft.com/office/drawing/2014/main" id="{41B6BFE7-CC26-5842-AAAC-EA4AA1BFE88A}"/>
              </a:ext>
            </a:extLst>
          </p:cNvPr>
          <p:cNvSpPr txBox="1"/>
          <p:nvPr/>
        </p:nvSpPr>
        <p:spPr>
          <a:xfrm>
            <a:off x="1070549" y="3832829"/>
            <a:ext cx="3683197" cy="2308324"/>
          </a:xfrm>
          <a:prstGeom prst="rect">
            <a:avLst/>
          </a:prstGeom>
          <a:noFill/>
        </p:spPr>
        <p:txBody>
          <a:bodyPr wrap="square" rtlCol="0">
            <a:spAutoFit/>
          </a:bodyPr>
          <a:lstStyle/>
          <a:p>
            <a:r>
              <a:rPr kumimoji="1" lang="zh-TW" altLang="en-US" dirty="0"/>
              <a:t>原理：棉線由三股組成，若在棉線上塗上碳粉，若棉線是鬆散的，碳粉接觸較少，則電阻值大；反之碳粉接觸多，電阻值小，藉此來感應有無拉力。實務上透過</a:t>
            </a:r>
            <a:r>
              <a:rPr kumimoji="1" lang="en-US" altLang="zh-TW" dirty="0"/>
              <a:t>ESP32</a:t>
            </a:r>
            <a:r>
              <a:rPr kumimoji="1" lang="zh-TW" altLang="en-US" dirty="0"/>
              <a:t> </a:t>
            </a:r>
            <a:r>
              <a:rPr kumimoji="1" lang="en-US" altLang="zh-TW" dirty="0"/>
              <a:t>ADC</a:t>
            </a:r>
            <a:r>
              <a:rPr kumimoji="1" lang="zh-TW" altLang="en-US" dirty="0"/>
              <a:t>讀取代表上、下、左、右及發射的訊號。最後再透過由</a:t>
            </a:r>
            <a:r>
              <a:rPr kumimoji="1" lang="en-US" altLang="zh-TW" dirty="0"/>
              <a:t>ESP32</a:t>
            </a:r>
            <a:r>
              <a:rPr kumimoji="1" lang="zh-TW" altLang="en-US" dirty="0"/>
              <a:t>建成之</a:t>
            </a:r>
            <a:r>
              <a:rPr kumimoji="1" lang="en-US" altLang="zh-TW" dirty="0"/>
              <a:t>Client</a:t>
            </a:r>
            <a:r>
              <a:rPr kumimoji="1" lang="zh-TW" altLang="en-US" dirty="0"/>
              <a:t>端傳送至</a:t>
            </a:r>
            <a:r>
              <a:rPr kumimoji="1" lang="en-US" altLang="zh-TW" dirty="0"/>
              <a:t>Server</a:t>
            </a:r>
            <a:r>
              <a:rPr kumimoji="1" lang="zh-TW" altLang="en-US" dirty="0"/>
              <a:t>端。</a:t>
            </a:r>
            <a:endParaRPr kumimoji="1" lang="en-US" altLang="zh-TW" dirty="0"/>
          </a:p>
        </p:txBody>
      </p:sp>
    </p:spTree>
    <p:extLst>
      <p:ext uri="{BB962C8B-B14F-4D97-AF65-F5344CB8AC3E}">
        <p14:creationId xmlns:p14="http://schemas.microsoft.com/office/powerpoint/2010/main" val="249236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18F993-BBF9-5C42-8B7B-BDDF45BA7484}"/>
              </a:ext>
            </a:extLst>
          </p:cNvPr>
          <p:cNvSpPr>
            <a:spLocks noGrp="1"/>
          </p:cNvSpPr>
          <p:nvPr>
            <p:ph type="title"/>
          </p:nvPr>
        </p:nvSpPr>
        <p:spPr/>
        <p:txBody>
          <a:bodyPr/>
          <a:lstStyle/>
          <a:p>
            <a:r>
              <a:rPr kumimoji="1" lang="zh-TW" altLang="en-US" dirty="0"/>
              <a:t>機構介紹</a:t>
            </a:r>
          </a:p>
        </p:txBody>
      </p:sp>
      <p:sp>
        <p:nvSpPr>
          <p:cNvPr id="6" name="文字方塊 5">
            <a:extLst>
              <a:ext uri="{FF2B5EF4-FFF2-40B4-BE49-F238E27FC236}">
                <a16:creationId xmlns:a16="http://schemas.microsoft.com/office/drawing/2014/main" id="{3AF88E1A-9D81-3E4C-9942-A727B650996C}"/>
              </a:ext>
            </a:extLst>
          </p:cNvPr>
          <p:cNvSpPr txBox="1"/>
          <p:nvPr/>
        </p:nvSpPr>
        <p:spPr>
          <a:xfrm>
            <a:off x="1399823" y="2557993"/>
            <a:ext cx="1415772" cy="461665"/>
          </a:xfrm>
          <a:prstGeom prst="rect">
            <a:avLst/>
          </a:prstGeom>
          <a:noFill/>
        </p:spPr>
        <p:txBody>
          <a:bodyPr wrap="none" rtlCol="0">
            <a:spAutoFit/>
          </a:bodyPr>
          <a:lstStyle/>
          <a:p>
            <a:r>
              <a:rPr kumimoji="1" lang="zh-TW" altLang="en-US" sz="2400" dirty="0"/>
              <a:t>橡皮筋槍</a:t>
            </a:r>
          </a:p>
        </p:txBody>
      </p:sp>
      <p:sp>
        <p:nvSpPr>
          <p:cNvPr id="7" name="文字方塊 6">
            <a:extLst>
              <a:ext uri="{FF2B5EF4-FFF2-40B4-BE49-F238E27FC236}">
                <a16:creationId xmlns:a16="http://schemas.microsoft.com/office/drawing/2014/main" id="{27271991-BA31-6347-80AA-45F5E6D30903}"/>
              </a:ext>
            </a:extLst>
          </p:cNvPr>
          <p:cNvSpPr txBox="1"/>
          <p:nvPr/>
        </p:nvSpPr>
        <p:spPr>
          <a:xfrm>
            <a:off x="1399823" y="3244334"/>
            <a:ext cx="4757696" cy="2031325"/>
          </a:xfrm>
          <a:prstGeom prst="rect">
            <a:avLst/>
          </a:prstGeom>
          <a:noFill/>
        </p:spPr>
        <p:txBody>
          <a:bodyPr wrap="square" rtlCol="0">
            <a:spAutoFit/>
          </a:bodyPr>
          <a:lstStyle/>
          <a:p>
            <a:r>
              <a:rPr kumimoji="1" lang="zh-TW" altLang="en-US" dirty="0"/>
              <a:t>材料：</a:t>
            </a:r>
            <a:r>
              <a:rPr kumimoji="1" lang="en-US" altLang="zh-TW" dirty="0"/>
              <a:t>SG90*3</a:t>
            </a:r>
            <a:r>
              <a:rPr kumimoji="1" lang="zh-TW" altLang="en-US" dirty="0"/>
              <a:t>、</a:t>
            </a:r>
            <a:r>
              <a:rPr kumimoji="1" lang="en-US" altLang="zh-TW" dirty="0"/>
              <a:t>NUC140</a:t>
            </a:r>
            <a:r>
              <a:rPr kumimoji="1" lang="zh-TW" altLang="en-US" dirty="0"/>
              <a:t>、</a:t>
            </a:r>
            <a:r>
              <a:rPr kumimoji="1" lang="en-US" altLang="zh-TW" dirty="0"/>
              <a:t>ESP32</a:t>
            </a:r>
          </a:p>
          <a:p>
            <a:r>
              <a:rPr kumimoji="1" lang="zh-TW" altLang="en-US" dirty="0"/>
              <a:t>原理：</a:t>
            </a:r>
            <a:r>
              <a:rPr kumimoji="1" lang="en-US" altLang="zh-TW" dirty="0"/>
              <a:t>ESP32</a:t>
            </a:r>
            <a:r>
              <a:rPr kumimoji="1" lang="zh-TW" altLang="en-US" dirty="0"/>
              <a:t>作為</a:t>
            </a:r>
            <a:r>
              <a:rPr kumimoji="1" lang="en-US" altLang="zh-TW" dirty="0"/>
              <a:t>Server</a:t>
            </a:r>
            <a:r>
              <a:rPr kumimoji="1" lang="zh-TW" altLang="en-US" dirty="0"/>
              <a:t>端接收訊號後改變特定腳位電位，該腳位將連至</a:t>
            </a:r>
            <a:r>
              <a:rPr kumimoji="1" lang="en-US" altLang="zh-TW" dirty="0"/>
              <a:t>NUC140</a:t>
            </a:r>
            <a:r>
              <a:rPr kumimoji="1" lang="zh-TW" altLang="en-US" dirty="0"/>
              <a:t>，</a:t>
            </a:r>
            <a:r>
              <a:rPr kumimoji="1" lang="en-US" altLang="zh-TW" dirty="0"/>
              <a:t>NUC140</a:t>
            </a:r>
            <a:r>
              <a:rPr kumimoji="1" lang="zh-TW" altLang="en-US" dirty="0"/>
              <a:t>發生</a:t>
            </a:r>
            <a:r>
              <a:rPr kumimoji="1" lang="en-US" altLang="zh-TW" dirty="0"/>
              <a:t>GPIO</a:t>
            </a:r>
            <a:r>
              <a:rPr kumimoji="1" lang="zh-TW" altLang="en-US" dirty="0"/>
              <a:t>中斷後藉</a:t>
            </a:r>
            <a:r>
              <a:rPr kumimoji="1" lang="en-US" altLang="zh-TW" dirty="0"/>
              <a:t>PWM</a:t>
            </a:r>
            <a:r>
              <a:rPr kumimoji="1" lang="zh-TW" altLang="en-US" dirty="0"/>
              <a:t>來旋轉伺服馬達。</a:t>
            </a:r>
            <a:endParaRPr kumimoji="1" lang="en-US" altLang="zh-TW" dirty="0"/>
          </a:p>
          <a:p>
            <a:r>
              <a:rPr kumimoji="1" lang="en-US" altLang="zh-TW" dirty="0"/>
              <a:t>SG90</a:t>
            </a:r>
            <a:r>
              <a:rPr kumimoji="1" lang="zh-TW" altLang="en-US" dirty="0"/>
              <a:t>原先只能旋轉</a:t>
            </a:r>
            <a:r>
              <a:rPr kumimoji="1" lang="en-US" altLang="zh-TW" dirty="0"/>
              <a:t>180</a:t>
            </a:r>
            <a:r>
              <a:rPr kumimoji="1" lang="zh-TW" altLang="en-US" dirty="0"/>
              <a:t>度，但經改裝內部後可以做到旋轉角度不設限，以達連發之目標</a:t>
            </a:r>
            <a:endParaRPr kumimoji="1" lang="en-US" altLang="zh-TW" dirty="0"/>
          </a:p>
        </p:txBody>
      </p:sp>
      <p:pic>
        <p:nvPicPr>
          <p:cNvPr id="15" name="圖片 14">
            <a:extLst>
              <a:ext uri="{FF2B5EF4-FFF2-40B4-BE49-F238E27FC236}">
                <a16:creationId xmlns:a16="http://schemas.microsoft.com/office/drawing/2014/main" id="{121CE54B-6399-4415-8403-A00AEEB06322}"/>
              </a:ext>
            </a:extLst>
          </p:cNvPr>
          <p:cNvPicPr>
            <a:picLocks noChangeAspect="1"/>
          </p:cNvPicPr>
          <p:nvPr/>
        </p:nvPicPr>
        <p:blipFill>
          <a:blip r:embed="rId2"/>
          <a:stretch>
            <a:fillRect/>
          </a:stretch>
        </p:blipFill>
        <p:spPr>
          <a:xfrm>
            <a:off x="6157519" y="2510675"/>
            <a:ext cx="4835181" cy="2717666"/>
          </a:xfrm>
          <a:prstGeom prst="rect">
            <a:avLst/>
          </a:prstGeom>
        </p:spPr>
      </p:pic>
    </p:spTree>
    <p:extLst>
      <p:ext uri="{BB962C8B-B14F-4D97-AF65-F5344CB8AC3E}">
        <p14:creationId xmlns:p14="http://schemas.microsoft.com/office/powerpoint/2010/main" val="362793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2A579-2046-584A-A3C1-9800C5C6849D}"/>
              </a:ext>
            </a:extLst>
          </p:cNvPr>
          <p:cNvSpPr>
            <a:spLocks noGrp="1"/>
          </p:cNvSpPr>
          <p:nvPr>
            <p:ph type="title"/>
          </p:nvPr>
        </p:nvSpPr>
        <p:spPr/>
        <p:txBody>
          <a:bodyPr/>
          <a:lstStyle/>
          <a:p>
            <a:pPr algn="l"/>
            <a:r>
              <a:rPr kumimoji="1" lang="zh-TW" altLang="en-US" dirty="0"/>
              <a:t>流程圖</a:t>
            </a:r>
          </a:p>
        </p:txBody>
      </p:sp>
      <p:pic>
        <p:nvPicPr>
          <p:cNvPr id="5" name="圖片 4">
            <a:extLst>
              <a:ext uri="{FF2B5EF4-FFF2-40B4-BE49-F238E27FC236}">
                <a16:creationId xmlns:a16="http://schemas.microsoft.com/office/drawing/2014/main" id="{6EA0CEDF-7EED-CA41-BF7C-238A5C76E463}"/>
              </a:ext>
            </a:extLst>
          </p:cNvPr>
          <p:cNvPicPr>
            <a:picLocks noChangeAspect="1"/>
          </p:cNvPicPr>
          <p:nvPr/>
        </p:nvPicPr>
        <p:blipFill>
          <a:blip r:embed="rId2"/>
          <a:stretch>
            <a:fillRect/>
          </a:stretch>
        </p:blipFill>
        <p:spPr>
          <a:xfrm>
            <a:off x="4625711" y="649111"/>
            <a:ext cx="2940576" cy="5559777"/>
          </a:xfrm>
          <a:prstGeom prst="rect">
            <a:avLst/>
          </a:prstGeom>
        </p:spPr>
      </p:pic>
    </p:spTree>
    <p:extLst>
      <p:ext uri="{BB962C8B-B14F-4D97-AF65-F5344CB8AC3E}">
        <p14:creationId xmlns:p14="http://schemas.microsoft.com/office/powerpoint/2010/main" val="143925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12A579-2046-584A-A3C1-9800C5C6849D}"/>
              </a:ext>
            </a:extLst>
          </p:cNvPr>
          <p:cNvSpPr>
            <a:spLocks noGrp="1"/>
          </p:cNvSpPr>
          <p:nvPr>
            <p:ph type="title"/>
          </p:nvPr>
        </p:nvSpPr>
        <p:spPr/>
        <p:txBody>
          <a:bodyPr/>
          <a:lstStyle/>
          <a:p>
            <a:r>
              <a:rPr kumimoji="1" lang="zh-TW" altLang="en-US" dirty="0"/>
              <a:t>程式碼</a:t>
            </a:r>
          </a:p>
        </p:txBody>
      </p:sp>
      <p:sp>
        <p:nvSpPr>
          <p:cNvPr id="3" name="內容版面配置區 2">
            <a:extLst>
              <a:ext uri="{FF2B5EF4-FFF2-40B4-BE49-F238E27FC236}">
                <a16:creationId xmlns:a16="http://schemas.microsoft.com/office/drawing/2014/main" id="{1E135D1E-7190-F44B-AEC2-E0075DE84EF1}"/>
              </a:ext>
            </a:extLst>
          </p:cNvPr>
          <p:cNvSpPr>
            <a:spLocks noGrp="1"/>
          </p:cNvSpPr>
          <p:nvPr>
            <p:ph idx="1"/>
          </p:nvPr>
        </p:nvSpPr>
        <p:spPr>
          <a:xfrm>
            <a:off x="1295401" y="2556932"/>
            <a:ext cx="9702566" cy="3318936"/>
          </a:xfrm>
        </p:spPr>
        <p:txBody>
          <a:bodyPr>
            <a:normAutofit/>
          </a:bodyPr>
          <a:lstStyle/>
          <a:p>
            <a:pPr marL="0" indent="0">
              <a:buNone/>
            </a:pPr>
            <a:r>
              <a:rPr kumimoji="1" lang="zh-TW" altLang="en-US" dirty="0"/>
              <a:t>程式碼共分為五部分</a:t>
            </a:r>
            <a:endParaRPr kumimoji="1" lang="en-US" altLang="zh-TW" dirty="0"/>
          </a:p>
          <a:p>
            <a:pPr marL="457200" indent="-457200">
              <a:buFont typeface="+mj-lt"/>
              <a:buAutoNum type="arabicPeriod"/>
            </a:pPr>
            <a:r>
              <a:rPr kumimoji="1" lang="en-US" altLang="zh-TW" dirty="0"/>
              <a:t>Gun_NUC140 </a:t>
            </a:r>
            <a:r>
              <a:rPr kumimoji="1" lang="en-US" altLang="zh-TW" dirty="0">
                <a:sym typeface="Wingdings" panose="05000000000000000000" pitchFamily="2" charset="2"/>
              </a:rPr>
              <a:t></a:t>
            </a:r>
            <a:r>
              <a:rPr kumimoji="1" lang="zh-TW" altLang="en-US" dirty="0">
                <a:sym typeface="Wingdings" panose="05000000000000000000" pitchFamily="2" charset="2"/>
              </a:rPr>
              <a:t>由</a:t>
            </a:r>
            <a:r>
              <a:rPr kumimoji="1" lang="en-US" altLang="zh-TW" dirty="0">
                <a:sym typeface="Wingdings" panose="05000000000000000000" pitchFamily="2" charset="2"/>
              </a:rPr>
              <a:t>NUC140</a:t>
            </a:r>
            <a:r>
              <a:rPr kumimoji="1" lang="zh-TW" altLang="en-US" dirty="0">
                <a:sym typeface="Wingdings" panose="05000000000000000000" pitchFamily="2" charset="2"/>
              </a:rPr>
              <a:t>控制橡皮筋槍旋轉、發射</a:t>
            </a:r>
            <a:endParaRPr kumimoji="1" lang="en-US" altLang="zh-TW" dirty="0"/>
          </a:p>
          <a:p>
            <a:pPr marL="457200" indent="-457200">
              <a:buFont typeface="+mj-lt"/>
              <a:buAutoNum type="arabicPeriod"/>
            </a:pPr>
            <a:r>
              <a:rPr kumimoji="1" lang="en-US" altLang="zh-TW" dirty="0" err="1"/>
              <a:t>BLE_Client_car</a:t>
            </a:r>
            <a:r>
              <a:rPr kumimoji="1" lang="zh-TW" altLang="en-US" dirty="0"/>
              <a:t> </a:t>
            </a:r>
            <a:r>
              <a:rPr kumimoji="1" lang="en-US" altLang="zh-TW" dirty="0">
                <a:sym typeface="Wingdings" panose="05000000000000000000" pitchFamily="2" charset="2"/>
              </a:rPr>
              <a:t></a:t>
            </a:r>
            <a:r>
              <a:rPr kumimoji="1" lang="zh-TW" altLang="en-US" dirty="0">
                <a:sym typeface="Wingdings" panose="05000000000000000000" pitchFamily="2" charset="2"/>
              </a:rPr>
              <a:t>由</a:t>
            </a:r>
            <a:r>
              <a:rPr kumimoji="1" lang="en-US" altLang="zh-TW" dirty="0">
                <a:sym typeface="Wingdings" panose="05000000000000000000" pitchFamily="2" charset="2"/>
              </a:rPr>
              <a:t>ESP32</a:t>
            </a:r>
            <a:r>
              <a:rPr kumimoji="1" lang="zh-TW" altLang="en-US" dirty="0">
                <a:sym typeface="Wingdings" panose="05000000000000000000" pitchFamily="2" charset="2"/>
              </a:rPr>
              <a:t>作為</a:t>
            </a:r>
            <a:r>
              <a:rPr kumimoji="1" lang="en-US" altLang="zh-TW" dirty="0">
                <a:sym typeface="Wingdings" panose="05000000000000000000" pitchFamily="2" charset="2"/>
              </a:rPr>
              <a:t>Client</a:t>
            </a:r>
            <a:r>
              <a:rPr kumimoji="1" lang="zh-TW" altLang="en-US" dirty="0">
                <a:sym typeface="Wingdings" panose="05000000000000000000" pitchFamily="2" charset="2"/>
              </a:rPr>
              <a:t>端，讀取車子控制訊號</a:t>
            </a:r>
            <a:endParaRPr kumimoji="1" lang="en-US" altLang="zh-TW" dirty="0"/>
          </a:p>
          <a:p>
            <a:pPr marL="457200" indent="-457200">
              <a:buFont typeface="+mj-lt"/>
              <a:buAutoNum type="arabicPeriod"/>
            </a:pPr>
            <a:r>
              <a:rPr kumimoji="1" lang="en-US" altLang="zh-TW" dirty="0" err="1"/>
              <a:t>BLE_Client_read_resistance</a:t>
            </a:r>
            <a:r>
              <a:rPr kumimoji="1" lang="zh-TW" altLang="en-US" dirty="0"/>
              <a:t> </a:t>
            </a:r>
            <a:r>
              <a:rPr kumimoji="1" lang="en-US" altLang="zh-TW" dirty="0">
                <a:sym typeface="Wingdings" panose="05000000000000000000" pitchFamily="2" charset="2"/>
              </a:rPr>
              <a:t></a:t>
            </a:r>
            <a:r>
              <a:rPr kumimoji="1" lang="zh-TW" altLang="en-US" dirty="0">
                <a:sym typeface="Wingdings" panose="05000000000000000000" pitchFamily="2" charset="2"/>
              </a:rPr>
              <a:t>由</a:t>
            </a:r>
            <a:r>
              <a:rPr kumimoji="1" lang="en-US" altLang="zh-TW" dirty="0">
                <a:sym typeface="Wingdings" panose="05000000000000000000" pitchFamily="2" charset="2"/>
              </a:rPr>
              <a:t>ESP32</a:t>
            </a:r>
            <a:r>
              <a:rPr kumimoji="1" lang="zh-TW" altLang="en-US" dirty="0">
                <a:sym typeface="Wingdings" panose="05000000000000000000" pitchFamily="2" charset="2"/>
              </a:rPr>
              <a:t>作為</a:t>
            </a:r>
            <a:r>
              <a:rPr kumimoji="1" lang="en-US" altLang="zh-TW" dirty="0">
                <a:sym typeface="Wingdings" panose="05000000000000000000" pitchFamily="2" charset="2"/>
              </a:rPr>
              <a:t>Client</a:t>
            </a:r>
            <a:r>
              <a:rPr kumimoji="1" lang="zh-TW" altLang="en-US" dirty="0">
                <a:sym typeface="Wingdings" panose="05000000000000000000" pitchFamily="2" charset="2"/>
              </a:rPr>
              <a:t>端，讀取槍控制訊號</a:t>
            </a:r>
            <a:endParaRPr kumimoji="1" lang="en-US" altLang="zh-TW" dirty="0"/>
          </a:p>
          <a:p>
            <a:pPr marL="457200" indent="-457200">
              <a:buFont typeface="+mj-lt"/>
              <a:buAutoNum type="arabicPeriod"/>
            </a:pPr>
            <a:r>
              <a:rPr kumimoji="1" lang="en-US" altLang="zh-TW" dirty="0" err="1"/>
              <a:t>BLE_Server_car</a:t>
            </a:r>
            <a:r>
              <a:rPr kumimoji="1" lang="zh-TW" altLang="en-US" dirty="0"/>
              <a:t> </a:t>
            </a:r>
            <a:r>
              <a:rPr kumimoji="1" lang="en-US" altLang="zh-TW" dirty="0">
                <a:sym typeface="Wingdings" panose="05000000000000000000" pitchFamily="2" charset="2"/>
              </a:rPr>
              <a:t></a:t>
            </a:r>
            <a:r>
              <a:rPr kumimoji="1" lang="zh-TW" altLang="en-US" dirty="0">
                <a:sym typeface="Wingdings" panose="05000000000000000000" pitchFamily="2" charset="2"/>
              </a:rPr>
              <a:t>由</a:t>
            </a:r>
            <a:r>
              <a:rPr kumimoji="1" lang="en-US" altLang="zh-TW" dirty="0">
                <a:sym typeface="Wingdings" panose="05000000000000000000" pitchFamily="2" charset="2"/>
              </a:rPr>
              <a:t>ESP32</a:t>
            </a:r>
            <a:r>
              <a:rPr kumimoji="1" lang="zh-TW" altLang="en-US" dirty="0">
                <a:sym typeface="Wingdings" panose="05000000000000000000" pitchFamily="2" charset="2"/>
              </a:rPr>
              <a:t>作為</a:t>
            </a:r>
            <a:r>
              <a:rPr kumimoji="1" lang="en-US" altLang="zh-TW" dirty="0">
                <a:sym typeface="Wingdings" panose="05000000000000000000" pitchFamily="2" charset="2"/>
              </a:rPr>
              <a:t>Server</a:t>
            </a:r>
            <a:r>
              <a:rPr kumimoji="1" lang="zh-TW" altLang="en-US" dirty="0">
                <a:sym typeface="Wingdings" panose="05000000000000000000" pitchFamily="2" charset="2"/>
              </a:rPr>
              <a:t>端，接收訊號控制車子</a:t>
            </a:r>
            <a:endParaRPr kumimoji="1" lang="en-US" altLang="zh-TW" dirty="0"/>
          </a:p>
          <a:p>
            <a:pPr marL="457200" indent="-457200">
              <a:buFont typeface="+mj-lt"/>
              <a:buAutoNum type="arabicPeriod"/>
            </a:pPr>
            <a:r>
              <a:rPr kumimoji="1" lang="en-US" altLang="zh-TW" dirty="0" err="1"/>
              <a:t>BLE_Server_read_resistence</a:t>
            </a:r>
            <a:r>
              <a:rPr kumimoji="1" lang="zh-TW" altLang="en-US" dirty="0"/>
              <a:t> </a:t>
            </a:r>
            <a:r>
              <a:rPr kumimoji="1" lang="en-US" altLang="zh-TW" dirty="0">
                <a:sym typeface="Wingdings" panose="05000000000000000000" pitchFamily="2" charset="2"/>
              </a:rPr>
              <a:t></a:t>
            </a:r>
            <a:r>
              <a:rPr kumimoji="1" lang="zh-TW" altLang="en-US" dirty="0">
                <a:sym typeface="Wingdings" panose="05000000000000000000" pitchFamily="2" charset="2"/>
              </a:rPr>
              <a:t>由</a:t>
            </a:r>
            <a:r>
              <a:rPr kumimoji="1" lang="en-US" altLang="zh-TW" dirty="0">
                <a:sym typeface="Wingdings" panose="05000000000000000000" pitchFamily="2" charset="2"/>
              </a:rPr>
              <a:t>ESP32</a:t>
            </a:r>
            <a:r>
              <a:rPr kumimoji="1" lang="zh-TW" altLang="en-US" dirty="0">
                <a:sym typeface="Wingdings" panose="05000000000000000000" pitchFamily="2" charset="2"/>
              </a:rPr>
              <a:t>作為</a:t>
            </a:r>
            <a:r>
              <a:rPr kumimoji="1" lang="en-US" altLang="zh-TW" dirty="0">
                <a:sym typeface="Wingdings" panose="05000000000000000000" pitchFamily="2" charset="2"/>
              </a:rPr>
              <a:t>Server</a:t>
            </a:r>
            <a:r>
              <a:rPr kumimoji="1" lang="zh-TW" altLang="en-US" dirty="0">
                <a:sym typeface="Wingdings" panose="05000000000000000000" pitchFamily="2" charset="2"/>
              </a:rPr>
              <a:t>端，接收訊號控制槍</a:t>
            </a:r>
            <a:endParaRPr kumimoji="1" lang="zh-TW" altLang="en-US" dirty="0"/>
          </a:p>
          <a:p>
            <a:pPr marL="457200" indent="-457200">
              <a:buFont typeface="+mj-lt"/>
              <a:buAutoNum type="arabicPeriod"/>
            </a:pPr>
            <a:endParaRPr kumimoji="1" lang="zh-TW" altLang="en-US" dirty="0"/>
          </a:p>
        </p:txBody>
      </p:sp>
    </p:spTree>
    <p:extLst>
      <p:ext uri="{BB962C8B-B14F-4D97-AF65-F5344CB8AC3E}">
        <p14:creationId xmlns:p14="http://schemas.microsoft.com/office/powerpoint/2010/main" val="378234357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有機">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有機</Template>
  <TotalTime>372</TotalTime>
  <Words>737</Words>
  <Application>Microsoft Macintosh PowerPoint</Application>
  <PresentationFormat>寬螢幕</PresentationFormat>
  <Paragraphs>59</Paragraphs>
  <Slides>19</Slides>
  <Notes>0</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19</vt:i4>
      </vt:variant>
    </vt:vector>
  </HeadingPairs>
  <TitlesOfParts>
    <vt:vector size="22" baseType="lpstr">
      <vt:lpstr>Arial</vt:lpstr>
      <vt:lpstr>Garamond</vt:lpstr>
      <vt:lpstr>有機</vt:lpstr>
      <vt:lpstr>第二組Final Project</vt:lpstr>
      <vt:lpstr>大綱</vt:lpstr>
      <vt:lpstr>牙控車牙起來</vt:lpstr>
      <vt:lpstr>架構圖</vt:lpstr>
      <vt:lpstr>機構介紹</vt:lpstr>
      <vt:lpstr>機構介紹</vt:lpstr>
      <vt:lpstr>機構介紹</vt:lpstr>
      <vt:lpstr>流程圖</vt:lpstr>
      <vt:lpstr>程式碼</vt:lpstr>
      <vt:lpstr>Gun_NUC140</vt:lpstr>
      <vt:lpstr>BLE_Client_car</vt:lpstr>
      <vt:lpstr>BLE_Client_car</vt:lpstr>
      <vt:lpstr>BLE_Server_car</vt:lpstr>
      <vt:lpstr>BLE_Server_car</vt:lpstr>
      <vt:lpstr>BLE_Server_car</vt:lpstr>
      <vt:lpstr>BLE_Client_read_resistence</vt:lpstr>
      <vt:lpstr>BLE_Server_read_resistence</vt:lpstr>
      <vt:lpstr>BLE_Server_read_resistence</vt:lpstr>
      <vt:lpstr>心得與反饋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第二組Final Project</dc:title>
  <dc:creator>Microsoft Office User</dc:creator>
  <cp:lastModifiedBy>Microsoft Office User</cp:lastModifiedBy>
  <cp:revision>15</cp:revision>
  <dcterms:created xsi:type="dcterms:W3CDTF">2022-01-19T04:10:50Z</dcterms:created>
  <dcterms:modified xsi:type="dcterms:W3CDTF">2022-01-20T08:43:07Z</dcterms:modified>
</cp:coreProperties>
</file>